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3" r:id="rId3"/>
    <p:sldId id="274" r:id="rId4"/>
    <p:sldId id="259" r:id="rId5"/>
    <p:sldId id="269" r:id="rId6"/>
    <p:sldId id="260" r:id="rId7"/>
    <p:sldId id="261" r:id="rId8"/>
    <p:sldId id="270" r:id="rId9"/>
    <p:sldId id="275" r:id="rId10"/>
    <p:sldId id="265" r:id="rId11"/>
    <p:sldId id="271" r:id="rId12"/>
    <p:sldId id="266" r:id="rId13"/>
    <p:sldId id="277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" initials="A" lastIdx="1" clrIdx="0">
    <p:extLst>
      <p:ext uri="{19B8F6BF-5375-455C-9EA6-DF929625EA0E}">
        <p15:presenceInfo xmlns:p15="http://schemas.microsoft.com/office/powerpoint/2012/main" userId="An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5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31T11:31:47.132" idx="1">
    <p:pos x="10" y="1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08319-B412-45EF-9C91-8F8D91BE6C24}" type="datetimeFigureOut">
              <a:rPr lang="pt-BR" smtClean="0"/>
              <a:t>21/06/2021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9E1AD-D3F7-4023-9E12-A5B093F08D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9709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B9E1AD-D3F7-4023-9E12-A5B093F08D1B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459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B9E1AD-D3F7-4023-9E12-A5B093F08D1B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179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C9ADDD5-2FC4-42E0-B4C3-4A6F6E31B27B}" type="datetimeFigureOut">
              <a:rPr lang="pt-BR" smtClean="0"/>
              <a:pPr/>
              <a:t>21/06/2021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3BB303-997A-4C2F-B013-2131D0E3FFE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134672" cy="3816423"/>
          </a:xfrm>
        </p:spPr>
        <p:txBody>
          <a:bodyPr>
            <a:normAutofit fontScale="90000"/>
          </a:bodyPr>
          <a:lstStyle/>
          <a:p>
            <a:r>
              <a:rPr lang="pt-BR" altLang="pt-BR" dirty="0">
                <a:effectLst/>
              </a:rPr>
              <a:t>A trajetória das políticas de combate à fome no Brasil</a:t>
            </a:r>
            <a:br>
              <a:rPr lang="pt-BR" altLang="pt-BR" dirty="0">
                <a:effectLst/>
              </a:rPr>
            </a:br>
            <a:r>
              <a:rPr lang="pt-BR" altLang="pt-BR" sz="2200" dirty="0">
                <a:effectLst/>
              </a:rPr>
              <a:t>Anna Maria </a:t>
            </a:r>
            <a:r>
              <a:rPr lang="pt-BR" altLang="pt-BR" sz="2200" dirty="0" err="1">
                <a:effectLst/>
              </a:rPr>
              <a:t>Peliano</a:t>
            </a:r>
            <a:br>
              <a:rPr lang="pt-BR" altLang="pt-BR" dirty="0">
                <a:effectLst/>
              </a:rPr>
            </a:b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4005064"/>
            <a:ext cx="7772400" cy="1199704"/>
          </a:xfrm>
        </p:spPr>
        <p:txBody>
          <a:bodyPr>
            <a:normAutofit/>
          </a:bodyPr>
          <a:lstStyle/>
          <a:p>
            <a:r>
              <a:rPr lang="pt-BR" sz="1800"/>
              <a:t>Fundação FHC/</a:t>
            </a:r>
            <a:r>
              <a:rPr lang="pt-BR" sz="1800" dirty="0"/>
              <a:t>Ibirapitanga </a:t>
            </a:r>
          </a:p>
          <a:p>
            <a:r>
              <a:rPr lang="pt-BR" sz="1800" dirty="0"/>
              <a:t>Junho de 2021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908720"/>
            <a:ext cx="7772400" cy="3902591"/>
          </a:xfrm>
        </p:spPr>
        <p:txBody>
          <a:bodyPr/>
          <a:lstStyle/>
          <a:p>
            <a:pPr algn="just"/>
            <a:endParaRPr lang="pt-BR" dirty="0"/>
          </a:p>
          <a:p>
            <a:pPr algn="just"/>
            <a:r>
              <a:rPr lang="pt-BR" b="1" dirty="0"/>
              <a:t>4º Ato:</a:t>
            </a:r>
          </a:p>
          <a:p>
            <a:pPr algn="just"/>
            <a:endParaRPr lang="pt-BR" b="1" dirty="0"/>
          </a:p>
          <a:p>
            <a:pPr algn="just"/>
            <a:r>
              <a:rPr lang="pt-BR" b="1" dirty="0"/>
              <a:t>Início do século XXI: o avanço de reivindicações históricas e a garantia constitucional do direito à alimentação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4908" y="260648"/>
            <a:ext cx="8856984" cy="4506628"/>
          </a:xfrm>
        </p:spPr>
        <p:txBody>
          <a:bodyPr>
            <a:noAutofit/>
          </a:bodyPr>
          <a:lstStyle/>
          <a:p>
            <a:pPr algn="l"/>
            <a:r>
              <a:rPr lang="pt-BR" sz="2400" b="1" dirty="0"/>
              <a:t>FOME ZERO / Ministério Extraordinário de Segurança Alimentar e Combate à Fome/CONSEA (2003)</a:t>
            </a:r>
          </a:p>
          <a:p>
            <a:pPr algn="just"/>
            <a:endParaRPr lang="pt-BR" sz="2400" b="1" dirty="0"/>
          </a:p>
          <a:p>
            <a:pPr algn="just"/>
            <a:r>
              <a:rPr lang="pt-BR" sz="2400" b="1" dirty="0"/>
              <a:t>BOLSA FAMÍLIA (2004)</a:t>
            </a:r>
          </a:p>
          <a:p>
            <a:pPr algn="just"/>
            <a:endParaRPr lang="pt-BR" sz="2400" b="1" dirty="0"/>
          </a:p>
          <a:p>
            <a:pPr algn="just"/>
            <a:r>
              <a:rPr lang="pt-BR" sz="2400" b="1" dirty="0"/>
              <a:t>Reconhecimento do direito constitucional à alimentação adequada (2010)</a:t>
            </a:r>
          </a:p>
          <a:p>
            <a:pPr algn="just"/>
            <a:endParaRPr lang="pt-BR" sz="2400" b="1" dirty="0"/>
          </a:p>
          <a:p>
            <a:pPr algn="just"/>
            <a:r>
              <a:rPr lang="pt-BR" sz="2400" b="1" dirty="0"/>
              <a:t>Brasil sem Miséria (2011)</a:t>
            </a:r>
          </a:p>
          <a:p>
            <a:pPr algn="just"/>
            <a:endParaRPr lang="pt-BR" sz="2400" b="1" dirty="0"/>
          </a:p>
          <a:p>
            <a:pPr algn="just"/>
            <a:r>
              <a:rPr lang="pt-BR" sz="2400" b="1" dirty="0"/>
              <a:t>Plano Nacional de Segurança Alimentar e Nutricional (2012/2015 e 2016/2019)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24936" cy="4032448"/>
          </a:xfrm>
        </p:spPr>
        <p:txBody>
          <a:bodyPr>
            <a:normAutofit fontScale="47500" lnSpcReduction="20000"/>
          </a:bodyPr>
          <a:lstStyle/>
          <a:p>
            <a:pPr algn="just"/>
            <a:endParaRPr lang="pt-BR" dirty="0"/>
          </a:p>
          <a:p>
            <a:pPr algn="just">
              <a:lnSpc>
                <a:spcPct val="160000"/>
              </a:lnSpc>
            </a:pPr>
            <a:r>
              <a:rPr lang="pt-BR" sz="4400" dirty="0"/>
              <a:t>Os avanços no combate à fome no Brasil foram reconhecidos não só internamente como internacionalmente. Entre 2004 e 2013, a situação de insegurança alimentar grave nos domicílios caiu para menos da metade: passou de 6,9% para 3,2%* e, em 2014, o Brasil saiu do </a:t>
            </a:r>
            <a:r>
              <a:rPr lang="pt-BR" sz="4400"/>
              <a:t>Mapa da Fome (ONU).</a:t>
            </a:r>
            <a:endParaRPr lang="pt-BR" sz="4400" dirty="0"/>
          </a:p>
          <a:p>
            <a:pPr algn="just">
              <a:lnSpc>
                <a:spcPct val="160000"/>
              </a:lnSpc>
            </a:pPr>
            <a:endParaRPr lang="pt-BR" sz="3600" dirty="0"/>
          </a:p>
          <a:p>
            <a:pPr algn="just"/>
            <a:endParaRPr lang="pt-BR" dirty="0"/>
          </a:p>
          <a:p>
            <a:pPr algn="just"/>
            <a:r>
              <a:rPr lang="pt-BR" sz="2900" dirty="0"/>
              <a:t>* Fonte :IBGE. Pesquisa de orçamentos familiares 2017-2018: análise da segurança alimentar no Brasil. Rio de Janeiro: IBGE–Coordenação de Trabalho e Rendimento;2020.</a:t>
            </a:r>
          </a:p>
          <a:p>
            <a:br>
              <a:rPr lang="pt-BR" dirty="0"/>
            </a:br>
            <a:endParaRPr lang="pt-BR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0"/>
            <a:ext cx="8964488" cy="4811311"/>
          </a:xfrm>
        </p:spPr>
        <p:txBody>
          <a:bodyPr>
            <a:normAutofit fontScale="92500"/>
          </a:bodyPr>
          <a:lstStyle/>
          <a:p>
            <a:pPr algn="just"/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/>
              <a:t>Dados do IBGE apontam que, entre 2013 e 2017/2018, subiu de 22,6% para 36,7% o índice de domicílios em que ainda não  era  garantida a segurança alimentar.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/>
              <a:t>Nesses dois anos (2017/2018), 10,3 milhões de pessoas enfrentaram insegurança alimentar grave. </a:t>
            </a:r>
            <a:r>
              <a:rPr lang="pt-BR" sz="1800" dirty="0"/>
              <a:t>(IBGE - POF 2017/2018).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0505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/>
          </a:p>
          <a:p>
            <a:endParaRPr lang="pt-BR" dirty="0"/>
          </a:p>
          <a:p>
            <a:pPr algn="just">
              <a:buNone/>
            </a:pPr>
            <a:r>
              <a:rPr lang="pt-BR" dirty="0"/>
              <a:t>   </a:t>
            </a:r>
            <a:r>
              <a:rPr lang="pt-BR" altLang="pt-BR" b="1" dirty="0"/>
              <a:t>1º Ato: Os primórdios das políticas de alimentação e nutrição no âmbito das políticas trabalhistas do Governo Vargas</a:t>
            </a:r>
          </a:p>
          <a:p>
            <a:pPr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0212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/>
          <a:lstStyle/>
          <a:p>
            <a:pPr>
              <a:buNone/>
            </a:pPr>
            <a:endParaRPr lang="pt-BR" dirty="0"/>
          </a:p>
          <a:p>
            <a:pPr>
              <a:lnSpc>
                <a:spcPct val="200000"/>
              </a:lnSpc>
            </a:pPr>
            <a:endParaRPr lang="pt-BR" dirty="0"/>
          </a:p>
          <a:p>
            <a:pPr algn="just">
              <a:lnSpc>
                <a:spcPct val="200000"/>
              </a:lnSpc>
              <a:buNone/>
            </a:pPr>
            <a:r>
              <a:rPr lang="pt-BR" dirty="0"/>
              <a:t>   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A1804A3-A9EC-495B-9291-4BDF56C42583}"/>
              </a:ext>
            </a:extLst>
          </p:cNvPr>
          <p:cNvSpPr/>
          <p:nvPr/>
        </p:nvSpPr>
        <p:spPr>
          <a:xfrm>
            <a:off x="210344" y="22940"/>
            <a:ext cx="8723312" cy="6256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1932: INQUÉRITOS SOBRE AS CONDIÇÕES DE VIDA DAS CLASSES OPERÁRIAS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1940: SERVIÇO DE ALIMENTAÇÃO DA PREVIDÊNCIA SOCIAL – SAPS (COBAL/CONAB) 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2913" algn="just">
              <a:lnSpc>
                <a:spcPct val="150000"/>
              </a:lnSpc>
              <a:spcAft>
                <a:spcPts val="800"/>
              </a:spcAft>
            </a:pPr>
            <a:r>
              <a:rPr lang="pt-BR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Destaques: (a) a criação de restaurantes populares; (b) o fornecimento de uma refeição matinal para os filhos dos trabalhadores (embrião da merenda escolar); (c) um auxílio alimentar durante o período de trinta dias ao trabalhador enfermo ou desocupado (transformado em auxílio-doença); (d) a criação de postos de subsistência para venda, a preços de custo, de alguns gêneros de primeira necessidade; (e) o serviço de visitação domiciliar junto à residência dos trabalhadores; e, (f) os cursos para visitadores e auxiliares técnicos de alimentação.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000" b="1" dirty="0">
                <a:latin typeface="Calibri" panose="020F0502020204030204" pitchFamily="34" charset="0"/>
                <a:cs typeface="Calibri" panose="020F0502020204030204" pitchFamily="34" charset="0"/>
              </a:rPr>
              <a:t>1945: COMISSÃO NACIONAL DE ALIMENTAÇÃO - CNA (INAN)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85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620688"/>
            <a:ext cx="7772400" cy="4190623"/>
          </a:xfrm>
        </p:spPr>
        <p:txBody>
          <a:bodyPr/>
          <a:lstStyle/>
          <a:p>
            <a:pPr algn="just"/>
            <a:r>
              <a:rPr lang="pt-BR" b="1" dirty="0"/>
              <a:t>2º Ato: </a:t>
            </a:r>
          </a:p>
          <a:p>
            <a:pPr algn="just"/>
            <a:endParaRPr lang="pt-BR" b="1" dirty="0"/>
          </a:p>
          <a:p>
            <a:pPr algn="just"/>
            <a:r>
              <a:rPr lang="pt-BR" b="1" dirty="0"/>
              <a:t>De meados dos anos setenta ao final da década de oitenta – o que foi bom não funcionou e o que funcionou não foi bom.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620688"/>
            <a:ext cx="7772400" cy="4536504"/>
          </a:xfrm>
        </p:spPr>
        <p:txBody>
          <a:bodyPr>
            <a:normAutofit fontScale="40000" lnSpcReduction="20000"/>
          </a:bodyPr>
          <a:lstStyle/>
          <a:p>
            <a:pPr algn="just"/>
            <a:endParaRPr lang="pt-BR" sz="3400" b="1" dirty="0"/>
          </a:p>
          <a:p>
            <a:pPr algn="just"/>
            <a:r>
              <a:rPr lang="pt-BR" sz="4500" b="1" dirty="0"/>
              <a:t>II Programa Nacional de Alimentação e Nutrição – II PRONAN</a:t>
            </a:r>
          </a:p>
          <a:p>
            <a:pPr algn="just"/>
            <a:endParaRPr lang="pt-BR" sz="4500" b="1" dirty="0"/>
          </a:p>
          <a:p>
            <a:pPr algn="just"/>
            <a:endParaRPr lang="pt-BR" sz="4500" b="1" dirty="0"/>
          </a:p>
          <a:p>
            <a:pPr algn="just"/>
            <a:r>
              <a:rPr lang="pt-BR" sz="4500" b="1" dirty="0"/>
              <a:t>Dia D do Abastecimento</a:t>
            </a:r>
          </a:p>
          <a:p>
            <a:pPr algn="just"/>
            <a:endParaRPr lang="pt-BR" sz="4500" b="1" dirty="0"/>
          </a:p>
          <a:p>
            <a:pPr algn="just"/>
            <a:endParaRPr lang="pt-BR" sz="4500" b="1" dirty="0"/>
          </a:p>
          <a:p>
            <a:pPr algn="just"/>
            <a:r>
              <a:rPr lang="pt-BR" sz="4500" b="1" dirty="0"/>
              <a:t>I Conferência Nacional de Alimentação e Nutrição</a:t>
            </a:r>
          </a:p>
          <a:p>
            <a:pPr algn="just"/>
            <a:endParaRPr lang="pt-BR" sz="4500" b="1" dirty="0"/>
          </a:p>
          <a:p>
            <a:pPr algn="just"/>
            <a:endParaRPr lang="pt-BR" sz="4500" b="1" dirty="0"/>
          </a:p>
          <a:p>
            <a:pPr algn="just"/>
            <a:r>
              <a:rPr lang="pt-BR" sz="4500" b="1" dirty="0"/>
              <a:t>Reconhecimento da alimentação escolar como direito constitucional</a:t>
            </a:r>
          </a:p>
          <a:p>
            <a:pPr algn="just"/>
            <a:endParaRPr lang="pt-BR" sz="4500" b="1" dirty="0"/>
          </a:p>
          <a:p>
            <a:pPr algn="just"/>
            <a:endParaRPr lang="pt-BR" sz="4500" b="1" dirty="0"/>
          </a:p>
          <a:p>
            <a:pPr algn="just"/>
            <a:r>
              <a:rPr lang="pt-BR" sz="4500" b="1" dirty="0"/>
              <a:t>Programa Nacional de Leite para Crianças Carente – PNLCC</a:t>
            </a:r>
          </a:p>
          <a:p>
            <a:pPr algn="just"/>
            <a:endParaRPr lang="pt-BR" sz="4500" b="1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620688"/>
            <a:ext cx="7772400" cy="4190623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No final dos anos oitenta, o “Governo Federal operava 12 programas de alimentação e nutrição que juntos gastaram mais de U$ 1 bilhão em 1989. Durante a década, os investimentos nessa área apresentaram uma tendência de crescimento. Entretanto, o maior aporte de recursos não foi acompanhado de um aprimoramento, ou racionalização da intervenção estatal”. </a:t>
            </a:r>
          </a:p>
          <a:p>
            <a:r>
              <a:rPr lang="pt-BR" sz="1600" dirty="0"/>
              <a:t>Fonte: Anna </a:t>
            </a:r>
            <a:r>
              <a:rPr lang="pt-BR" sz="1600" dirty="0" err="1"/>
              <a:t>Peliano</a:t>
            </a:r>
            <a:r>
              <a:rPr lang="pt-BR" sz="1600" dirty="0"/>
              <a:t> e </a:t>
            </a:r>
            <a:r>
              <a:rPr lang="pt-BR" sz="1600" dirty="0" err="1"/>
              <a:t>Nathalie</a:t>
            </a:r>
            <a:r>
              <a:rPr lang="pt-BR" sz="1600" dirty="0"/>
              <a:t> </a:t>
            </a:r>
            <a:r>
              <a:rPr lang="pt-BR" sz="1600" dirty="0" err="1"/>
              <a:t>Beghin</a:t>
            </a:r>
            <a:r>
              <a:rPr lang="pt-BR" sz="1600" dirty="0"/>
              <a:t>. IPEA. Abril/94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908720"/>
            <a:ext cx="7772400" cy="3902591"/>
          </a:xfrm>
        </p:spPr>
        <p:txBody>
          <a:bodyPr/>
          <a:lstStyle/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b="1" dirty="0"/>
              <a:t>3º Ato:</a:t>
            </a:r>
          </a:p>
          <a:p>
            <a:pPr algn="just"/>
            <a:endParaRPr lang="pt-BR" b="1" dirty="0"/>
          </a:p>
          <a:p>
            <a:pPr algn="just"/>
            <a:r>
              <a:rPr lang="pt-BR" b="1" dirty="0"/>
              <a:t>As reviravoltas dos anos noventa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846640" cy="4536504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t-BR" b="1" dirty="0"/>
          </a:p>
          <a:p>
            <a:pPr algn="just">
              <a:buFont typeface="Wingdings" pitchFamily="2" charset="2"/>
              <a:buChar char="ü"/>
            </a:pPr>
            <a:r>
              <a:rPr lang="pt-BR" b="1" dirty="0">
                <a:solidFill>
                  <a:schemeClr val="tx1"/>
                </a:solidFill>
              </a:rPr>
              <a:t>Mapa da Fome: Subsídios à Formulação de uma Política de Segurança Alimentar</a:t>
            </a:r>
          </a:p>
          <a:p>
            <a:pPr algn="just">
              <a:buFont typeface="Wingdings" pitchFamily="2" charset="2"/>
              <a:buChar char="ü"/>
            </a:pPr>
            <a:endParaRPr lang="pt-BR" b="1" dirty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pt-BR" b="1" dirty="0">
                <a:solidFill>
                  <a:schemeClr val="tx1"/>
                </a:solidFill>
              </a:rPr>
              <a:t>Plano Nacional de Combate à Fome e à Miséria – Princípios, Prioridades e Mapa das Ações de Governo</a:t>
            </a:r>
          </a:p>
          <a:p>
            <a:pPr algn="just">
              <a:buFont typeface="Wingdings" pitchFamily="2" charset="2"/>
              <a:buChar char="ü"/>
            </a:pPr>
            <a:endParaRPr lang="pt-BR" b="1" dirty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pt-BR" b="1" dirty="0">
                <a:solidFill>
                  <a:schemeClr val="tx1"/>
                </a:solidFill>
              </a:rPr>
              <a:t> Conselho Nacional de Segurança Alimentar e Nutricional – CONSEA</a:t>
            </a:r>
          </a:p>
          <a:p>
            <a:pPr algn="just">
              <a:buFont typeface="Wingdings" pitchFamily="2" charset="2"/>
              <a:buChar char="ü"/>
            </a:pPr>
            <a:endParaRPr lang="pt-BR" b="1" dirty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pt-BR" b="1" dirty="0">
                <a:solidFill>
                  <a:schemeClr val="tx1"/>
                </a:solidFill>
              </a:rPr>
              <a:t>Comunidade Solidária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4824536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/>
              <a:t>Nos municípios mais pobres, atendidos pelo Comunidade Solidária, os avanços na integração entre as áreas de alimentação, saúde e educação contribuíram para uma queda de 54% das internações e de 68% nos óbitos de crianças menores de 5 anos por deficiências nutricionais, no período 1994/97*. </a:t>
            </a:r>
          </a:p>
          <a:p>
            <a:pPr algn="just"/>
            <a:r>
              <a:rPr lang="pt-BR" sz="1600" dirty="0"/>
              <a:t>        (*Avaliação do Comunidade Solidária: IBAM/IPEA/PNUD. 1998)</a:t>
            </a:r>
          </a:p>
          <a:p>
            <a:pPr algn="just"/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/>
              <a:t>Entre </a:t>
            </a:r>
            <a:r>
              <a:rPr lang="pt-BR" b="1" dirty="0"/>
              <a:t>1990 e 1999</a:t>
            </a:r>
            <a:r>
              <a:rPr lang="pt-BR" dirty="0"/>
              <a:t>, um contingente de 8,2 milhões de brasileiros havia saído da condição de  extrema pobreza e 10,1 milhões da condição de pobreza.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9489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6260</TotalTime>
  <Words>685</Words>
  <Application>Microsoft Office PowerPoint</Application>
  <PresentationFormat>Apresentação na tela (4:3)</PresentationFormat>
  <Paragraphs>78</Paragraphs>
  <Slides>13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Calibri</vt:lpstr>
      <vt:lpstr>Lucida Sans Unicode</vt:lpstr>
      <vt:lpstr>Verdana</vt:lpstr>
      <vt:lpstr>Wingdings</vt:lpstr>
      <vt:lpstr>Wingdings 2</vt:lpstr>
      <vt:lpstr>Wingdings 3</vt:lpstr>
      <vt:lpstr>Concurso</vt:lpstr>
      <vt:lpstr>A trajetória das políticas de combate à fome no Brasil Anna Maria Peliano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Diálogos sobre a contemporaneidade do Livro Geografia da Fome</dc:title>
  <dc:creator>Anna</dc:creator>
  <cp:lastModifiedBy>Anna</cp:lastModifiedBy>
  <cp:revision>93</cp:revision>
  <dcterms:created xsi:type="dcterms:W3CDTF">2016-11-26T18:49:59Z</dcterms:created>
  <dcterms:modified xsi:type="dcterms:W3CDTF">2021-06-21T19:12:59Z</dcterms:modified>
</cp:coreProperties>
</file>