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397" r:id="rId5"/>
    <p:sldId id="38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7261" autoAdjust="0"/>
  </p:normalViewPr>
  <p:slideViewPr>
    <p:cSldViewPr snapToGrid="0">
      <p:cViewPr varScale="1">
        <p:scale>
          <a:sx n="62" d="100"/>
          <a:sy n="62" d="100"/>
        </p:scale>
        <p:origin x="71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ala\Desktop\Trabajo\Presentaciones%20y%20charlas\South%20Africa%20nov19\GDP%20growth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ala\Desktop\Trabajo\Seguimiento%20Diario\Financiamiento%20al%20Tesor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pala\Desktop\Trabajo\Presentaciones%20y%20charlas\2020\Octubre\Salario%20vs%20CC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r>
              <a:rPr lang="en-US" sz="2000" b="1" u="sng" dirty="0" err="1"/>
              <a:t>Crecimiento</a:t>
            </a:r>
            <a:r>
              <a:rPr lang="en-US" sz="2000" b="1" u="sng" dirty="0"/>
              <a:t> del PBI real</a:t>
            </a:r>
          </a:p>
          <a:p>
            <a:pPr>
              <a:defRPr/>
            </a:pPr>
            <a:r>
              <a:rPr lang="en-US" sz="1200" dirty="0" err="1"/>
              <a:t>Pr</a:t>
            </a:r>
            <a:r>
              <a:rPr lang="es-AR" sz="1200" dirty="0" err="1"/>
              <a:t>ómedio</a:t>
            </a:r>
            <a:r>
              <a:rPr lang="es-AR" sz="1200" baseline="0" dirty="0"/>
              <a:t> últimos 5 años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3"/>
          <c:order val="0"/>
          <c:tx>
            <c:strRef>
              <c:f>Sheet1!$A$15</c:f>
              <c:strCache>
                <c:ptCount val="1"/>
                <c:pt idx="0">
                  <c:v>Asia del Este y Pacífico</c:v>
                </c:pt>
              </c:strCache>
            </c:strRef>
          </c:tx>
          <c:spPr>
            <a:ln w="3175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31750" cap="rnd">
                <a:solidFill>
                  <a:srgbClr val="FFC00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E235-46D4-B976-3EF68490B914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Sheet1!$G$15:$BJ$15</c:f>
              <c:numCache>
                <c:formatCode>General</c:formatCode>
                <c:ptCount val="56"/>
                <c:pt idx="0">
                  <c:v>2.5077115750513412E-2</c:v>
                </c:pt>
                <c:pt idx="1">
                  <c:v>6.527203066226539E-2</c:v>
                </c:pt>
                <c:pt idx="2">
                  <c:v>6.3547927282860961E-2</c:v>
                </c:pt>
                <c:pt idx="3">
                  <c:v>5.724147901388954E-2</c:v>
                </c:pt>
                <c:pt idx="4">
                  <c:v>5.8895164893831398E-2</c:v>
                </c:pt>
                <c:pt idx="5">
                  <c:v>6.4342639928800516E-2</c:v>
                </c:pt>
                <c:pt idx="6">
                  <c:v>6.277157235931452E-2</c:v>
                </c:pt>
                <c:pt idx="7">
                  <c:v>7.5443883189855399E-2</c:v>
                </c:pt>
                <c:pt idx="8">
                  <c:v>8.7043941398750047E-2</c:v>
                </c:pt>
                <c:pt idx="9">
                  <c:v>7.4085535639226263E-2</c:v>
                </c:pt>
                <c:pt idx="10">
                  <c:v>6.183436531273756E-2</c:v>
                </c:pt>
                <c:pt idx="11">
                  <c:v>5.5019150862069877E-2</c:v>
                </c:pt>
                <c:pt idx="12">
                  <c:v>6.0281186660430253E-2</c:v>
                </c:pt>
                <c:pt idx="13">
                  <c:v>6.1388108081962933E-2</c:v>
                </c:pt>
                <c:pt idx="14">
                  <c:v>6.7109789111845286E-2</c:v>
                </c:pt>
                <c:pt idx="15">
                  <c:v>6.9436365744932393E-2</c:v>
                </c:pt>
                <c:pt idx="16">
                  <c:v>7.4385774438767038E-2</c:v>
                </c:pt>
                <c:pt idx="17">
                  <c:v>7.0909090524385432E-2</c:v>
                </c:pt>
                <c:pt idx="18">
                  <c:v>6.7857990361230636E-2</c:v>
                </c:pt>
                <c:pt idx="19">
                  <c:v>7.2394112016811674E-2</c:v>
                </c:pt>
                <c:pt idx="20">
                  <c:v>7.1570230522545186E-2</c:v>
                </c:pt>
                <c:pt idx="21">
                  <c:v>7.3812593842070839E-2</c:v>
                </c:pt>
                <c:pt idx="22">
                  <c:v>7.935480849222909E-2</c:v>
                </c:pt>
                <c:pt idx="23">
                  <c:v>8.3717926517699048E-2</c:v>
                </c:pt>
                <c:pt idx="24">
                  <c:v>7.6692430846278414E-2</c:v>
                </c:pt>
                <c:pt idx="25">
                  <c:v>7.3052844040487175E-2</c:v>
                </c:pt>
                <c:pt idx="26">
                  <c:v>7.507484287253785E-2</c:v>
                </c:pt>
                <c:pt idx="27">
                  <c:v>7.8942890184468872E-2</c:v>
                </c:pt>
                <c:pt idx="28">
                  <c:v>8.159917447436138E-2</c:v>
                </c:pt>
                <c:pt idx="29">
                  <c:v>9.1063387911396676E-2</c:v>
                </c:pt>
                <c:pt idx="30">
                  <c:v>9.9861266341130461E-2</c:v>
                </c:pt>
                <c:pt idx="31">
                  <c:v>0.10189709873715613</c:v>
                </c:pt>
                <c:pt idx="32">
                  <c:v>9.4371715684761881E-2</c:v>
                </c:pt>
                <c:pt idx="33">
                  <c:v>7.5703914735911759E-2</c:v>
                </c:pt>
                <c:pt idx="34">
                  <c:v>6.6734482141651119E-2</c:v>
                </c:pt>
                <c:pt idx="35">
                  <c:v>6.2378220051018562E-2</c:v>
                </c:pt>
                <c:pt idx="36">
                  <c:v>5.7985589093834777E-2</c:v>
                </c:pt>
                <c:pt idx="37">
                  <c:v>5.9612998065377232E-2</c:v>
                </c:pt>
                <c:pt idx="38">
                  <c:v>7.3760061007708932E-2</c:v>
                </c:pt>
                <c:pt idx="39">
                  <c:v>7.9419539737763278E-2</c:v>
                </c:pt>
                <c:pt idx="40">
                  <c:v>8.382490665598441E-2</c:v>
                </c:pt>
                <c:pt idx="41">
                  <c:v>9.1978452362644569E-2</c:v>
                </c:pt>
                <c:pt idx="42">
                  <c:v>0.10054912395586402</c:v>
                </c:pt>
                <c:pt idx="43">
                  <c:v>9.996155697165765E-2</c:v>
                </c:pt>
                <c:pt idx="44">
                  <c:v>9.7443035465204053E-2</c:v>
                </c:pt>
                <c:pt idx="45">
                  <c:v>9.756481477729273E-2</c:v>
                </c:pt>
                <c:pt idx="46">
                  <c:v>9.294432362547167E-2</c:v>
                </c:pt>
                <c:pt idx="47">
                  <c:v>8.3737829256893548E-2</c:v>
                </c:pt>
                <c:pt idx="48">
                  <c:v>8.1264681218077728E-2</c:v>
                </c:pt>
                <c:pt idx="49">
                  <c:v>7.9379457513195639E-2</c:v>
                </c:pt>
                <c:pt idx="50">
                  <c:v>7.2877439063937954E-2</c:v>
                </c:pt>
                <c:pt idx="51">
                  <c:v>6.8703754669561024E-2</c:v>
                </c:pt>
                <c:pt idx="52">
                  <c:v>6.6632686034570954E-2</c:v>
                </c:pt>
                <c:pt idx="53">
                  <c:v>6.4822931340709378E-2</c:v>
                </c:pt>
                <c:pt idx="54">
                  <c:v>6.0073851968338365E-2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E235-46D4-B976-3EF68490B914}"/>
            </c:ext>
          </c:extLst>
        </c:ser>
        <c:ser>
          <c:idx val="2"/>
          <c:order val="1"/>
          <c:tx>
            <c:strRef>
              <c:f>Sheet1!$A$14</c:f>
              <c:strCache>
                <c:ptCount val="1"/>
                <c:pt idx="0">
                  <c:v>LATAM y Caribe</c:v>
                </c:pt>
              </c:strCache>
            </c:strRef>
          </c:tx>
          <c:spPr>
            <a:ln w="444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44450" cap="rnd">
                <a:solidFill>
                  <a:srgbClr val="FF000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235-46D4-B976-3EF68490B914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Sheet1!$G$14:$BJ$14</c:f>
              <c:numCache>
                <c:formatCode>General</c:formatCode>
                <c:ptCount val="56"/>
                <c:pt idx="0">
                  <c:v>5.2920901773048756E-2</c:v>
                </c:pt>
                <c:pt idx="1">
                  <c:v>4.8065678544516155E-2</c:v>
                </c:pt>
                <c:pt idx="2">
                  <c:v>4.7278025913985777E-2</c:v>
                </c:pt>
                <c:pt idx="3">
                  <c:v>5.7942747767932623E-2</c:v>
                </c:pt>
                <c:pt idx="4">
                  <c:v>5.5665918545722226E-2</c:v>
                </c:pt>
                <c:pt idx="5">
                  <c:v>5.8448795053897884E-2</c:v>
                </c:pt>
                <c:pt idx="6">
                  <c:v>6.3570717070280613E-2</c:v>
                </c:pt>
                <c:pt idx="7">
                  <c:v>6.9117851527544349E-2</c:v>
                </c:pt>
                <c:pt idx="8">
                  <c:v>7.0459090014878267E-2</c:v>
                </c:pt>
                <c:pt idx="9">
                  <c:v>7.068030223478905E-2</c:v>
                </c:pt>
                <c:pt idx="10">
                  <c:v>6.48557287542737E-2</c:v>
                </c:pt>
                <c:pt idx="11">
                  <c:v>6.3888383020885176E-2</c:v>
                </c:pt>
                <c:pt idx="12">
                  <c:v>5.9252989918165744E-2</c:v>
                </c:pt>
                <c:pt idx="13">
                  <c:v>4.9967654868068978E-2</c:v>
                </c:pt>
                <c:pt idx="14">
                  <c:v>5.0472603065847554E-2</c:v>
                </c:pt>
                <c:pt idx="15">
                  <c:v>5.5162036518133784E-2</c:v>
                </c:pt>
                <c:pt idx="16">
                  <c:v>4.3400142411889275E-2</c:v>
                </c:pt>
                <c:pt idx="17">
                  <c:v>3.2683107863567429E-2</c:v>
                </c:pt>
                <c:pt idx="18">
                  <c:v>1.9555730938733085E-2</c:v>
                </c:pt>
                <c:pt idx="19">
                  <c:v>1.4132720738742055E-2</c:v>
                </c:pt>
                <c:pt idx="20">
                  <c:v>9.4699259571096039E-3</c:v>
                </c:pt>
                <c:pt idx="21">
                  <c:v>1.760795971060225E-2</c:v>
                </c:pt>
                <c:pt idx="22">
                  <c:v>2.526114488262321E-2</c:v>
                </c:pt>
                <c:pt idx="23">
                  <c:v>3.2627605710140672E-2</c:v>
                </c:pt>
                <c:pt idx="24">
                  <c:v>2.7699770768215837E-2</c:v>
                </c:pt>
                <c:pt idx="25">
                  <c:v>2.1069976288674352E-2</c:v>
                </c:pt>
                <c:pt idx="26">
                  <c:v>1.9063790565450711E-2</c:v>
                </c:pt>
                <c:pt idx="27">
                  <c:v>1.7413891054217423E-2</c:v>
                </c:pt>
                <c:pt idx="28">
                  <c:v>2.2822411628893757E-2</c:v>
                </c:pt>
                <c:pt idx="29">
                  <c:v>2.9245874370618541E-2</c:v>
                </c:pt>
                <c:pt idx="30">
                  <c:v>3.1637550083736921E-2</c:v>
                </c:pt>
                <c:pt idx="31">
                  <c:v>3.1733071419076664E-2</c:v>
                </c:pt>
                <c:pt idx="32">
                  <c:v>3.692093678279651E-2</c:v>
                </c:pt>
                <c:pt idx="33">
                  <c:v>3.3872028749658778E-2</c:v>
                </c:pt>
                <c:pt idx="34">
                  <c:v>2.4927276949755051E-2</c:v>
                </c:pt>
                <c:pt idx="35">
                  <c:v>2.9472286751667687E-2</c:v>
                </c:pt>
                <c:pt idx="36">
                  <c:v>2.4172672893363334E-2</c:v>
                </c:pt>
                <c:pt idx="37">
                  <c:v>1.4562277844720306E-2</c:v>
                </c:pt>
                <c:pt idx="38">
                  <c:v>1.3225929045084017E-2</c:v>
                </c:pt>
                <c:pt idx="39">
                  <c:v>2.5473373517626241E-2</c:v>
                </c:pt>
                <c:pt idx="40">
                  <c:v>2.6385916786429098E-2</c:v>
                </c:pt>
                <c:pt idx="41">
                  <c:v>3.5159724093819511E-2</c:v>
                </c:pt>
                <c:pt idx="42">
                  <c:v>4.5727201158519026E-2</c:v>
                </c:pt>
                <c:pt idx="43">
                  <c:v>5.0542329692821575E-2</c:v>
                </c:pt>
                <c:pt idx="44">
                  <c:v>3.3779642922076691E-2</c:v>
                </c:pt>
                <c:pt idx="45">
                  <c:v>3.6913814341606566E-2</c:v>
                </c:pt>
                <c:pt idx="46">
                  <c:v>3.5173651505991055E-2</c:v>
                </c:pt>
                <c:pt idx="47">
                  <c:v>2.9757324894874149E-2</c:v>
                </c:pt>
                <c:pt idx="48">
                  <c:v>2.7439063257850949E-2</c:v>
                </c:pt>
                <c:pt idx="49">
                  <c:v>3.3406391362982957E-2</c:v>
                </c:pt>
                <c:pt idx="50">
                  <c:v>2.1917807223041041E-2</c:v>
                </c:pt>
                <c:pt idx="51">
                  <c:v>1.2470414820308973E-2</c:v>
                </c:pt>
                <c:pt idx="52">
                  <c:v>1.0254178350374232E-2</c:v>
                </c:pt>
                <c:pt idx="53">
                  <c:v>7.7641474253737908E-3</c:v>
                </c:pt>
                <c:pt idx="54">
                  <c:v>5.7585866053848633E-3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235-46D4-B976-3EF68490B914}"/>
            </c:ext>
          </c:extLst>
        </c:ser>
        <c:ser>
          <c:idx val="1"/>
          <c:order val="2"/>
          <c:tx>
            <c:strRef>
              <c:f>Sheet1!$A$13</c:f>
              <c:strCache>
                <c:ptCount val="1"/>
                <c:pt idx="0">
                  <c:v>África Subsahariana</c:v>
                </c:pt>
              </c:strCache>
            </c:strRef>
          </c:tx>
          <c:spPr>
            <a:ln w="31750" cap="rnd">
              <a:solidFill>
                <a:srgbClr val="92D050"/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31750" cap="rnd">
                <a:solidFill>
                  <a:srgbClr val="92D05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4-E235-46D4-B976-3EF68490B914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Sheet1!$G$13:$BJ$13</c:f>
              <c:numCache>
                <c:formatCode>General</c:formatCode>
                <c:ptCount val="56"/>
                <c:pt idx="0">
                  <c:v>4.7718886294627172E-2</c:v>
                </c:pt>
                <c:pt idx="1">
                  <c:v>4.787629289581985E-2</c:v>
                </c:pt>
                <c:pt idx="2">
                  <c:v>3.4780169951763806E-2</c:v>
                </c:pt>
                <c:pt idx="3">
                  <c:v>2.826308464227445E-2</c:v>
                </c:pt>
                <c:pt idx="4">
                  <c:v>3.5357654327487831E-2</c:v>
                </c:pt>
                <c:pt idx="5">
                  <c:v>4.5198304667187106E-2</c:v>
                </c:pt>
                <c:pt idx="6">
                  <c:v>5.7247074987211377E-2</c:v>
                </c:pt>
                <c:pt idx="7">
                  <c:v>6.4101037770524893E-2</c:v>
                </c:pt>
                <c:pt idx="8">
                  <c:v>6.687804737052705E-2</c:v>
                </c:pt>
                <c:pt idx="9">
                  <c:v>6.4681678348572191E-2</c:v>
                </c:pt>
                <c:pt idx="10">
                  <c:v>4.4366212824558771E-2</c:v>
                </c:pt>
                <c:pt idx="11">
                  <c:v>3.9978718562679427E-2</c:v>
                </c:pt>
                <c:pt idx="12">
                  <c:v>3.9415468213113591E-2</c:v>
                </c:pt>
                <c:pt idx="13">
                  <c:v>2.9814228378598262E-2</c:v>
                </c:pt>
                <c:pt idx="14">
                  <c:v>2.2391281985040257E-2</c:v>
                </c:pt>
                <c:pt idx="15">
                  <c:v>3.0671397840617898E-2</c:v>
                </c:pt>
                <c:pt idx="16">
                  <c:v>1.9183386869942032E-2</c:v>
                </c:pt>
                <c:pt idx="17">
                  <c:v>1.20617493142956E-2</c:v>
                </c:pt>
                <c:pt idx="18">
                  <c:v>7.6866475789156841E-3</c:v>
                </c:pt>
                <c:pt idx="19">
                  <c:v>4.8009968877309461E-3</c:v>
                </c:pt>
                <c:pt idx="20">
                  <c:v>3.6906929483171425E-4</c:v>
                </c:pt>
                <c:pt idx="21">
                  <c:v>4.5087980327744859E-3</c:v>
                </c:pt>
                <c:pt idx="22">
                  <c:v>1.2246615529549976E-2</c:v>
                </c:pt>
                <c:pt idx="23">
                  <c:v>2.6361662969958344E-2</c:v>
                </c:pt>
                <c:pt idx="24">
                  <c:v>2.6208344334472944E-2</c:v>
                </c:pt>
                <c:pt idx="25">
                  <c:v>2.7459128081187778E-2</c:v>
                </c:pt>
                <c:pt idx="26">
                  <c:v>2.4971004774271277E-2</c:v>
                </c:pt>
                <c:pt idx="27">
                  <c:v>1.8690899622763713E-2</c:v>
                </c:pt>
                <c:pt idx="28">
                  <c:v>7.9534155891105573E-3</c:v>
                </c:pt>
                <c:pt idx="29">
                  <c:v>5.3424880655528195E-3</c:v>
                </c:pt>
                <c:pt idx="30">
                  <c:v>7.2723910996113084E-3</c:v>
                </c:pt>
                <c:pt idx="31">
                  <c:v>1.6569704009517183E-2</c:v>
                </c:pt>
                <c:pt idx="32">
                  <c:v>2.4553248849027653E-2</c:v>
                </c:pt>
                <c:pt idx="33">
                  <c:v>3.1213273597181956E-2</c:v>
                </c:pt>
                <c:pt idx="34">
                  <c:v>3.3157073494513467E-2</c:v>
                </c:pt>
                <c:pt idx="35">
                  <c:v>3.3421501962418665E-2</c:v>
                </c:pt>
                <c:pt idx="36">
                  <c:v>3.1747714197283505E-2</c:v>
                </c:pt>
                <c:pt idx="37">
                  <c:v>3.7152423608461493E-2</c:v>
                </c:pt>
                <c:pt idx="38">
                  <c:v>4.0953730028346902E-2</c:v>
                </c:pt>
                <c:pt idx="39">
                  <c:v>4.969471234651146E-2</c:v>
                </c:pt>
                <c:pt idx="40">
                  <c:v>5.5128113622002539E-2</c:v>
                </c:pt>
                <c:pt idx="41">
                  <c:v>5.8907384844461452E-2</c:v>
                </c:pt>
                <c:pt idx="42">
                  <c:v>5.9464516010683033E-2</c:v>
                </c:pt>
                <c:pt idx="43">
                  <c:v>6.1697092836129119E-2</c:v>
                </c:pt>
                <c:pt idx="44">
                  <c:v>5.4658412093085307E-2</c:v>
                </c:pt>
                <c:pt idx="45">
                  <c:v>5.3409913089900618E-2</c:v>
                </c:pt>
                <c:pt idx="46">
                  <c:v>5.0026792090915873E-2</c:v>
                </c:pt>
                <c:pt idx="47">
                  <c:v>4.4907169297699001E-2</c:v>
                </c:pt>
                <c:pt idx="48">
                  <c:v>4.4204022562009282E-2</c:v>
                </c:pt>
                <c:pt idx="49">
                  <c:v>4.7462705389031079E-2</c:v>
                </c:pt>
                <c:pt idx="50">
                  <c:v>4.1941104559533038E-2</c:v>
                </c:pt>
                <c:pt idx="51">
                  <c:v>3.5445779661865906E-2</c:v>
                </c:pt>
                <c:pt idx="52">
                  <c:v>3.2415316199216893E-2</c:v>
                </c:pt>
                <c:pt idx="53">
                  <c:v>2.7218382117067508E-2</c:v>
                </c:pt>
                <c:pt idx="54">
                  <c:v>2.3742191523988376E-2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235-46D4-B976-3EF68490B914}"/>
            </c:ext>
          </c:extLst>
        </c:ser>
        <c:ser>
          <c:idx val="0"/>
          <c:order val="3"/>
          <c:tx>
            <c:strRef>
              <c:f>Sheet1!$A$12</c:f>
              <c:strCache>
                <c:ptCount val="1"/>
                <c:pt idx="0">
                  <c:v>Mundo desarrollado</c:v>
                </c:pt>
              </c:strCache>
            </c:strRef>
          </c:tx>
          <c:spPr>
            <a:ln w="3175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31750" cap="rnd">
                <a:solidFill>
                  <a:srgbClr val="00B0F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235-46D4-B976-3EF68490B914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Sheet1!$G$12:$BJ$12</c:f>
              <c:numCache>
                <c:formatCode>General</c:formatCode>
                <c:ptCount val="56"/>
                <c:pt idx="0">
                  <c:v>5.6090185301996609E-2</c:v>
                </c:pt>
                <c:pt idx="1">
                  <c:v>5.8655078903246505E-2</c:v>
                </c:pt>
                <c:pt idx="2">
                  <c:v>5.5941833355440007E-2</c:v>
                </c:pt>
                <c:pt idx="3">
                  <c:v>5.7510591591640736E-2</c:v>
                </c:pt>
                <c:pt idx="4">
                  <c:v>5.6141863638960565E-2</c:v>
                </c:pt>
                <c:pt idx="5">
                  <c:v>5.05573808756139E-2</c:v>
                </c:pt>
                <c:pt idx="6">
                  <c:v>4.6306265813087943E-2</c:v>
                </c:pt>
                <c:pt idx="7">
                  <c:v>4.8390221771681619E-2</c:v>
                </c:pt>
                <c:pt idx="8">
                  <c:v>4.8870282256196829E-2</c:v>
                </c:pt>
                <c:pt idx="9">
                  <c:v>3.9626488201422116E-2</c:v>
                </c:pt>
                <c:pt idx="10">
                  <c:v>3.3718432377010554E-2</c:v>
                </c:pt>
                <c:pt idx="11">
                  <c:v>3.5724829243923173E-2</c:v>
                </c:pt>
                <c:pt idx="12">
                  <c:v>3.2319605823890152E-2</c:v>
                </c:pt>
                <c:pt idx="13">
                  <c:v>2.7972813652467066E-2</c:v>
                </c:pt>
                <c:pt idx="14">
                  <c:v>3.384645181737489E-2</c:v>
                </c:pt>
                <c:pt idx="15">
                  <c:v>3.6714147764611571E-2</c:v>
                </c:pt>
                <c:pt idx="16">
                  <c:v>3.0776179987911156E-2</c:v>
                </c:pt>
                <c:pt idx="17">
                  <c:v>2.3379402689706064E-2</c:v>
                </c:pt>
                <c:pt idx="18">
                  <c:v>2.1578242272515258E-2</c:v>
                </c:pt>
                <c:pt idx="19">
                  <c:v>2.3072720872405084E-2</c:v>
                </c:pt>
                <c:pt idx="20">
                  <c:v>2.7875150919846936E-2</c:v>
                </c:pt>
                <c:pt idx="21">
                  <c:v>3.0481968835447626E-2</c:v>
                </c:pt>
                <c:pt idx="22">
                  <c:v>3.7782453201246513E-2</c:v>
                </c:pt>
                <c:pt idx="23">
                  <c:v>4.0980610780532833E-2</c:v>
                </c:pt>
                <c:pt idx="24">
                  <c:v>3.9188209575843125E-2</c:v>
                </c:pt>
                <c:pt idx="25">
                  <c:v>3.7982884610938905E-2</c:v>
                </c:pt>
                <c:pt idx="26">
                  <c:v>3.4543769993952589E-2</c:v>
                </c:pt>
                <c:pt idx="27">
                  <c:v>3.1536324410118111E-2</c:v>
                </c:pt>
                <c:pt idx="28">
                  <c:v>2.45523606841338E-2</c:v>
                </c:pt>
                <c:pt idx="29">
                  <c:v>2.3367447303621613E-2</c:v>
                </c:pt>
                <c:pt idx="30">
                  <c:v>2.2970100087188694E-2</c:v>
                </c:pt>
                <c:pt idx="31">
                  <c:v>2.577389732278812E-2</c:v>
                </c:pt>
                <c:pt idx="32">
                  <c:v>2.8169192292573753E-2</c:v>
                </c:pt>
                <c:pt idx="33">
                  <c:v>3.1396783187095822E-2</c:v>
                </c:pt>
                <c:pt idx="34">
                  <c:v>3.1795467799136334E-2</c:v>
                </c:pt>
                <c:pt idx="35">
                  <c:v>3.4190840003130107E-2</c:v>
                </c:pt>
                <c:pt idx="36">
                  <c:v>3.1364036332407919E-2</c:v>
                </c:pt>
                <c:pt idx="37">
                  <c:v>2.7751464044380114E-2</c:v>
                </c:pt>
                <c:pt idx="38">
                  <c:v>2.614841242618815E-2</c:v>
                </c:pt>
                <c:pt idx="39">
                  <c:v>2.5553428408447543E-2</c:v>
                </c:pt>
                <c:pt idx="40">
                  <c:v>2.2979116226369944E-2</c:v>
                </c:pt>
                <c:pt idx="41">
                  <c:v>2.5982042019931262E-2</c:v>
                </c:pt>
                <c:pt idx="42">
                  <c:v>2.7991816570597017E-2</c:v>
                </c:pt>
                <c:pt idx="43">
                  <c:v>2.4136992249352396E-2</c:v>
                </c:pt>
                <c:pt idx="44">
                  <c:v>1.0702369418250202E-2</c:v>
                </c:pt>
                <c:pt idx="45">
                  <c:v>1.1291586124168029E-2</c:v>
                </c:pt>
                <c:pt idx="46">
                  <c:v>8.5300699086556797E-3</c:v>
                </c:pt>
                <c:pt idx="47">
                  <c:v>5.5666590060039489E-3</c:v>
                </c:pt>
                <c:pt idx="48">
                  <c:v>7.9637461903032669E-3</c:v>
                </c:pt>
                <c:pt idx="49">
                  <c:v>1.8977901413881781E-2</c:v>
                </c:pt>
                <c:pt idx="50">
                  <c:v>1.7391627284191413E-2</c:v>
                </c:pt>
                <c:pt idx="51">
                  <c:v>1.7391627284191413E-2</c:v>
                </c:pt>
                <c:pt idx="52">
                  <c:v>1.9992151027568017E-2</c:v>
                </c:pt>
                <c:pt idx="53">
                  <c:v>2.1596550861383346E-2</c:v>
                </c:pt>
                <c:pt idx="54">
                  <c:v>2.0794826074485684E-2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235-46D4-B976-3EF68490B914}"/>
            </c:ext>
          </c:extLst>
        </c:ser>
        <c:ser>
          <c:idx val="4"/>
          <c:order val="4"/>
          <c:tx>
            <c:strRef>
              <c:f>Sheet1!$A$16</c:f>
              <c:strCache>
                <c:ptCount val="1"/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31750" cap="rnd">
                <a:solidFill>
                  <a:srgbClr val="00B0F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D026-4F76-88CD-AE378ED09790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Sheet1!$G$16:$BJ$16</c:f>
              <c:numCache>
                <c:formatCode>General</c:formatCode>
                <c:ptCount val="56"/>
                <c:pt idx="54">
                  <c:v>2.0794826074485684E-2</c:v>
                </c:pt>
                <c:pt idx="55">
                  <c:v>4.092016348834715E-3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026-4F76-88CD-AE378ED09790}"/>
            </c:ext>
          </c:extLst>
        </c:ser>
        <c:ser>
          <c:idx val="5"/>
          <c:order val="5"/>
          <c:tx>
            <c:strRef>
              <c:f>Sheet1!$A$17</c:f>
              <c:strCache>
                <c:ptCount val="1"/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34925" cap="rnd">
                <a:solidFill>
                  <a:srgbClr val="92D05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D026-4F76-88CD-AE378ED09790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Sheet1!$G$17:$BJ$17</c:f>
              <c:numCache>
                <c:formatCode>General</c:formatCode>
                <c:ptCount val="56"/>
                <c:pt idx="54">
                  <c:v>2.3742191523988376E-2</c:v>
                </c:pt>
                <c:pt idx="55">
                  <c:v>1.1238952376946276E-2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D026-4F76-88CD-AE378ED09790}"/>
            </c:ext>
          </c:extLst>
        </c:ser>
        <c:ser>
          <c:idx val="6"/>
          <c:order val="6"/>
          <c:tx>
            <c:strRef>
              <c:f>Sheet1!$A$18</c:f>
              <c:strCache>
                <c:ptCount val="1"/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41275" cap="rnd">
                <a:solidFill>
                  <a:srgbClr val="FF000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D026-4F76-88CD-AE378ED09790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Sheet1!$G$18:$BJ$18</c:f>
              <c:numCache>
                <c:formatCode>General</c:formatCode>
                <c:ptCount val="56"/>
                <c:pt idx="54">
                  <c:v>5.7585866053848633E-3</c:v>
                </c:pt>
                <c:pt idx="55">
                  <c:v>-1.1263314604847197E-2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026-4F76-88CD-AE378ED09790}"/>
            </c:ext>
          </c:extLst>
        </c:ser>
        <c:ser>
          <c:idx val="7"/>
          <c:order val="7"/>
          <c:tx>
            <c:strRef>
              <c:f>Sheet1!$A$19</c:f>
              <c:strCache>
                <c:ptCount val="1"/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Pt>
            <c:idx val="55"/>
            <c:marker>
              <c:symbol val="none"/>
            </c:marker>
            <c:bubble3D val="0"/>
            <c:spPr>
              <a:ln w="38100" cap="rnd">
                <a:solidFill>
                  <a:srgbClr val="FFC000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D026-4F76-88CD-AE378ED09790}"/>
              </c:ext>
            </c:extLst>
          </c:dPt>
          <c:cat>
            <c:numRef>
              <c:f>Sheet1!$G$1:$BJ$1</c:f>
              <c:numCache>
                <c:formatCode>m/d/yyyy</c:formatCode>
                <c:ptCount val="56"/>
                <c:pt idx="0">
                  <c:v>23743</c:v>
                </c:pt>
                <c:pt idx="1">
                  <c:v>24108</c:v>
                </c:pt>
                <c:pt idx="2">
                  <c:v>24473</c:v>
                </c:pt>
                <c:pt idx="3">
                  <c:v>24838</c:v>
                </c:pt>
                <c:pt idx="4">
                  <c:v>25204</c:v>
                </c:pt>
                <c:pt idx="5">
                  <c:v>25569</c:v>
                </c:pt>
                <c:pt idx="6">
                  <c:v>25934</c:v>
                </c:pt>
                <c:pt idx="7">
                  <c:v>26299</c:v>
                </c:pt>
                <c:pt idx="8">
                  <c:v>26665</c:v>
                </c:pt>
                <c:pt idx="9">
                  <c:v>27030</c:v>
                </c:pt>
                <c:pt idx="10">
                  <c:v>27395</c:v>
                </c:pt>
                <c:pt idx="11">
                  <c:v>27760</c:v>
                </c:pt>
                <c:pt idx="12">
                  <c:v>28126</c:v>
                </c:pt>
                <c:pt idx="13">
                  <c:v>28491</c:v>
                </c:pt>
                <c:pt idx="14">
                  <c:v>28856</c:v>
                </c:pt>
                <c:pt idx="15">
                  <c:v>29221</c:v>
                </c:pt>
                <c:pt idx="16">
                  <c:v>29587</c:v>
                </c:pt>
                <c:pt idx="17">
                  <c:v>29952</c:v>
                </c:pt>
                <c:pt idx="18">
                  <c:v>30317</c:v>
                </c:pt>
                <c:pt idx="19">
                  <c:v>30682</c:v>
                </c:pt>
                <c:pt idx="20">
                  <c:v>31048</c:v>
                </c:pt>
                <c:pt idx="21">
                  <c:v>31413</c:v>
                </c:pt>
                <c:pt idx="22">
                  <c:v>31778</c:v>
                </c:pt>
                <c:pt idx="23">
                  <c:v>32143</c:v>
                </c:pt>
                <c:pt idx="24">
                  <c:v>32509</c:v>
                </c:pt>
                <c:pt idx="25">
                  <c:v>32874</c:v>
                </c:pt>
                <c:pt idx="26">
                  <c:v>33239</c:v>
                </c:pt>
                <c:pt idx="27">
                  <c:v>33604</c:v>
                </c:pt>
                <c:pt idx="28">
                  <c:v>33970</c:v>
                </c:pt>
                <c:pt idx="29">
                  <c:v>34335</c:v>
                </c:pt>
                <c:pt idx="30">
                  <c:v>34700</c:v>
                </c:pt>
                <c:pt idx="31">
                  <c:v>35065</c:v>
                </c:pt>
                <c:pt idx="32">
                  <c:v>35431</c:v>
                </c:pt>
                <c:pt idx="33">
                  <c:v>35796</c:v>
                </c:pt>
                <c:pt idx="34">
                  <c:v>36161</c:v>
                </c:pt>
                <c:pt idx="35">
                  <c:v>36526</c:v>
                </c:pt>
                <c:pt idx="36">
                  <c:v>36892</c:v>
                </c:pt>
                <c:pt idx="37">
                  <c:v>37257</c:v>
                </c:pt>
                <c:pt idx="38">
                  <c:v>37622</c:v>
                </c:pt>
                <c:pt idx="39">
                  <c:v>37987</c:v>
                </c:pt>
                <c:pt idx="40">
                  <c:v>38353</c:v>
                </c:pt>
                <c:pt idx="41">
                  <c:v>38718</c:v>
                </c:pt>
                <c:pt idx="42">
                  <c:v>39083</c:v>
                </c:pt>
                <c:pt idx="43">
                  <c:v>39448</c:v>
                </c:pt>
                <c:pt idx="44">
                  <c:v>39814</c:v>
                </c:pt>
                <c:pt idx="45">
                  <c:v>40179</c:v>
                </c:pt>
                <c:pt idx="46">
                  <c:v>40544</c:v>
                </c:pt>
                <c:pt idx="47">
                  <c:v>40909</c:v>
                </c:pt>
                <c:pt idx="48">
                  <c:v>41275</c:v>
                </c:pt>
                <c:pt idx="49">
                  <c:v>41640</c:v>
                </c:pt>
                <c:pt idx="50">
                  <c:v>42005</c:v>
                </c:pt>
                <c:pt idx="51">
                  <c:v>42370</c:v>
                </c:pt>
                <c:pt idx="52">
                  <c:v>42736</c:v>
                </c:pt>
                <c:pt idx="53">
                  <c:v>43101</c:v>
                </c:pt>
                <c:pt idx="54">
                  <c:v>43466</c:v>
                </c:pt>
                <c:pt idx="55">
                  <c:v>43831</c:v>
                </c:pt>
              </c:numCache>
            </c:numRef>
          </c:cat>
          <c:val>
            <c:numRef>
              <c:f>Sheet1!$G$19:$BJ$19</c:f>
              <c:numCache>
                <c:formatCode>General</c:formatCode>
                <c:ptCount val="56"/>
                <c:pt idx="54">
                  <c:v>6.0073851968338365E-2</c:v>
                </c:pt>
                <c:pt idx="55">
                  <c:v>4.1925583806841971E-2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D026-4F76-88CD-AE378ED097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9529784"/>
        <c:axId val="399531424"/>
      </c:lineChart>
      <c:dateAx>
        <c:axId val="399529784"/>
        <c:scaling>
          <c:orientation val="minMax"/>
        </c:scaling>
        <c:delete val="0"/>
        <c:axPos val="b"/>
        <c:numFmt formatCode="yyyy" sourceLinked="0"/>
        <c:majorTickMark val="cross"/>
        <c:minorTickMark val="out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399531424"/>
        <c:crosses val="autoZero"/>
        <c:auto val="1"/>
        <c:lblOffset val="100"/>
        <c:baseTimeUnit val="years"/>
        <c:majorUnit val="5"/>
        <c:majorTimeUnit val="years"/>
      </c:dateAx>
      <c:valAx>
        <c:axId val="39953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39952978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Segoe UI Light" panose="020B0502040204020203" pitchFamily="34" charset="0"/>
          <a:cs typeface="Segoe UI Ligh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r>
              <a:rPr lang="en-US" sz="2000" b="1" i="0" u="sng" dirty="0" err="1"/>
              <a:t>Financiamiento</a:t>
            </a:r>
            <a:r>
              <a:rPr lang="en-US" sz="2000" b="1" i="0" u="sng" dirty="0"/>
              <a:t> del BCRA al Tesoro</a:t>
            </a:r>
          </a:p>
          <a:p>
            <a:pPr>
              <a:defRPr/>
            </a:pPr>
            <a:r>
              <a:rPr lang="en-US" sz="1200" i="1" dirty="0"/>
              <a:t>%PBI </a:t>
            </a:r>
            <a:r>
              <a:rPr lang="en-US" sz="1200" i="1" dirty="0" err="1"/>
              <a:t>acumulado</a:t>
            </a:r>
            <a:r>
              <a:rPr lang="en-US" sz="1200" i="1" dirty="0"/>
              <a:t> </a:t>
            </a:r>
            <a:r>
              <a:rPr lang="en-US" sz="1200" i="1" dirty="0" err="1"/>
              <a:t>durante</a:t>
            </a:r>
            <a:r>
              <a:rPr lang="en-US" sz="1200" i="1" dirty="0"/>
              <a:t>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Sheet1!$A$10</c:f>
              <c:strCache>
                <c:ptCount val="1"/>
                <c:pt idx="0">
                  <c:v>Deficit Financiero Acumulado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Sheet1!$B$9:$M$9</c:f>
              <c:numCache>
                <c:formatCode>mmm\-yy</c:formatCode>
                <c:ptCount val="12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</c:numCache>
            </c:numRef>
          </c:cat>
          <c:val>
            <c:numRef>
              <c:f>Sheet1!$B$10:$M$10</c:f>
              <c:numCache>
                <c:formatCode>#,#00%</c:formatCode>
                <c:ptCount val="12"/>
                <c:pt idx="0">
                  <c:v>3.6633151468451084E-3</c:v>
                </c:pt>
                <c:pt idx="1">
                  <c:v>6.3891860029735075E-3</c:v>
                </c:pt>
                <c:pt idx="2">
                  <c:v>1.3097404138962654E-2</c:v>
                </c:pt>
                <c:pt idx="3">
                  <c:v>2.4757402792950224E-2</c:v>
                </c:pt>
                <c:pt idx="4">
                  <c:v>3.7752605419570505E-2</c:v>
                </c:pt>
                <c:pt idx="5">
                  <c:v>4.8888255833810033E-2</c:v>
                </c:pt>
                <c:pt idx="6">
                  <c:v>5.5722175305543686E-2</c:v>
                </c:pt>
                <c:pt idx="7">
                  <c:v>6.0266974492005611E-2</c:v>
                </c:pt>
                <c:pt idx="8">
                  <c:v>6.7284775669721186E-2</c:v>
                </c:pt>
                <c:pt idx="9">
                  <c:v>7.02692122227285E-2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7A-4AF4-9335-A10498B8AD68}"/>
            </c:ext>
          </c:extLst>
        </c:ser>
        <c:ser>
          <c:idx val="1"/>
          <c:order val="1"/>
          <c:tx>
            <c:strRef>
              <c:f>Sheet1!$A$11</c:f>
              <c:strCache>
                <c:ptCount val="1"/>
                <c:pt idx="0">
                  <c:v>AT + TU acumulado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prstDash val="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4E9B-487F-A660-23BEF1B76E86}"/>
              </c:ext>
            </c:extLst>
          </c:dPt>
          <c:cat>
            <c:numRef>
              <c:f>Sheet1!$B$9:$M$9</c:f>
              <c:numCache>
                <c:formatCode>mmm\-yy</c:formatCode>
                <c:ptCount val="12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</c:numCache>
            </c:numRef>
          </c:cat>
          <c:val>
            <c:numRef>
              <c:f>Sheet1!$B$11:$M$11</c:f>
              <c:numCache>
                <c:formatCode>#,#00%</c:formatCode>
                <c:ptCount val="12"/>
                <c:pt idx="0">
                  <c:v>0</c:v>
                </c:pt>
                <c:pt idx="1">
                  <c:v>4.3160418541284898E-3</c:v>
                </c:pt>
                <c:pt idx="2">
                  <c:v>1.2585094004561578E-2</c:v>
                </c:pt>
                <c:pt idx="3">
                  <c:v>2.6067027874916087E-2</c:v>
                </c:pt>
                <c:pt idx="4">
                  <c:v>4.4179191084132756E-2</c:v>
                </c:pt>
                <c:pt idx="5">
                  <c:v>5.154215826968761E-2</c:v>
                </c:pt>
                <c:pt idx="6">
                  <c:v>5.958274884773207E-2</c:v>
                </c:pt>
                <c:pt idx="7">
                  <c:v>5.9864079733166528E-2</c:v>
                </c:pt>
                <c:pt idx="8">
                  <c:v>6.6171397196247719E-2</c:v>
                </c:pt>
                <c:pt idx="9">
                  <c:v>6.1245463350954217E-2</c:v>
                </c:pt>
                <c:pt idx="10">
                  <c:v>6.5666476062021917E-2</c:v>
                </c:pt>
                <c:pt idx="11">
                  <c:v>7.6674307032598504E-2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7A-4AF4-9335-A10498B8AD68}"/>
            </c:ext>
          </c:extLst>
        </c:ser>
        <c:ser>
          <c:idx val="2"/>
          <c:order val="2"/>
          <c:tx>
            <c:strRef>
              <c:f>Sheet1!$A$12</c:f>
              <c:strCache>
                <c:ptCount val="1"/>
                <c:pt idx="0">
                  <c:v>Deficit Primario Acumulado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Sheet1!$B$9:$M$9</c:f>
              <c:numCache>
                <c:formatCode>mmm\-yy</c:formatCode>
                <c:ptCount val="12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</c:numCache>
            </c:numRef>
          </c:cat>
          <c:val>
            <c:numRef>
              <c:f>Sheet1!$B$12:$M$12</c:f>
              <c:numCache>
                <c:formatCode>#,#00%</c:formatCode>
                <c:ptCount val="12"/>
                <c:pt idx="0">
                  <c:v>1.5190853852941954E-4</c:v>
                </c:pt>
                <c:pt idx="1">
                  <c:v>1.2610546550449007E-3</c:v>
                </c:pt>
                <c:pt idx="2">
                  <c:v>6.2921759033550137E-3</c:v>
                </c:pt>
                <c:pt idx="3">
                  <c:v>1.6126873886516652E-2</c:v>
                </c:pt>
                <c:pt idx="4">
                  <c:v>2.6713267054279649E-2</c:v>
                </c:pt>
                <c:pt idx="5">
                  <c:v>3.663139062656097E-2</c:v>
                </c:pt>
                <c:pt idx="6">
                  <c:v>4.2312227651732641E-2</c:v>
                </c:pt>
                <c:pt idx="7">
                  <c:v>4.4930874184321214E-2</c:v>
                </c:pt>
                <c:pt idx="8">
                  <c:v>5.0516470274518714E-2</c:v>
                </c:pt>
                <c:pt idx="9">
                  <c:v>5.2643620738093727E-2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7A-4AF4-9335-A10498B8AD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4984088"/>
        <c:axId val="594987040"/>
      </c:lineChart>
      <c:dateAx>
        <c:axId val="5949840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594987040"/>
        <c:crosses val="autoZero"/>
        <c:auto val="1"/>
        <c:lblOffset val="100"/>
        <c:baseTimeUnit val="months"/>
      </c:dateAx>
      <c:valAx>
        <c:axId val="594987040"/>
        <c:scaling>
          <c:orientation val="minMax"/>
          <c:max val="8.0000000000000016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59498408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Segoe UI Light" panose="020B0502040204020203" pitchFamily="34" charset="0"/>
          <a:cs typeface="Segoe UI Ligh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r>
              <a:rPr lang="en-US" sz="2000" b="1" u="sng" dirty="0" err="1"/>
              <a:t>Saldo</a:t>
            </a:r>
            <a:r>
              <a:rPr lang="en-US" sz="2000" b="1" u="sng" dirty="0"/>
              <a:t> de la </a:t>
            </a:r>
            <a:r>
              <a:rPr lang="en-US" sz="2000" b="1" u="sng" dirty="0" err="1"/>
              <a:t>Cuenta</a:t>
            </a:r>
            <a:r>
              <a:rPr lang="en-US" sz="2000" b="1" u="sng" dirty="0"/>
              <a:t> </a:t>
            </a:r>
            <a:r>
              <a:rPr lang="en-US" sz="2000" b="1" u="sng" dirty="0" err="1"/>
              <a:t>Corriente</a:t>
            </a:r>
            <a:r>
              <a:rPr lang="en-US" sz="2000" b="1" u="sng" dirty="0"/>
              <a:t> y </a:t>
            </a:r>
            <a:r>
              <a:rPr lang="en-US" sz="2000" b="1" u="sng" dirty="0" err="1"/>
              <a:t>Salario</a:t>
            </a:r>
            <a:r>
              <a:rPr lang="en-US" sz="2000" b="1" u="sng" dirty="0"/>
              <a:t> </a:t>
            </a:r>
            <a:r>
              <a:rPr lang="en-US" sz="2000" b="1" u="sng" dirty="0" err="1"/>
              <a:t>en</a:t>
            </a:r>
            <a:r>
              <a:rPr lang="en-US" sz="2000" b="1" u="sng" dirty="0"/>
              <a:t> USD</a:t>
            </a:r>
          </a:p>
          <a:p>
            <a:pPr>
              <a:defRPr/>
            </a:pPr>
            <a:r>
              <a:rPr lang="en-US" sz="1200" i="1" dirty="0" err="1"/>
              <a:t>Datos</a:t>
            </a:r>
            <a:r>
              <a:rPr lang="en-US" sz="1200" i="1" dirty="0"/>
              <a:t> </a:t>
            </a:r>
            <a:r>
              <a:rPr lang="en-US" sz="1200" i="1" dirty="0" err="1"/>
              <a:t>anuales</a:t>
            </a:r>
            <a:r>
              <a:rPr lang="en-US" sz="1200" i="1" dirty="0"/>
              <a:t> para</a:t>
            </a:r>
            <a:r>
              <a:rPr lang="en-US" sz="1200" i="1" baseline="0" dirty="0"/>
              <a:t> 1990-2019</a:t>
            </a:r>
            <a:endParaRPr lang="en-US" sz="1200" i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/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34925">
                <a:solidFill>
                  <a:srgbClr val="C00000"/>
                </a:solidFill>
              </a:ln>
              <a:effectLst/>
            </c:spPr>
          </c:marker>
          <c:dPt>
            <c:idx val="30"/>
            <c:marker>
              <c:symbol val="circle"/>
              <c:size val="5"/>
              <c:spPr>
                <a:noFill/>
                <a:ln w="34925">
                  <a:noFill/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7FF1-47AD-ADD4-7EBFBA39BB5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1990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34D1-41ED-BDD0-2D89F6C2327A}"/>
                </c:ext>
              </c:extLst>
            </c:dLbl>
            <c:dLbl>
              <c:idx val="1"/>
              <c:layout>
                <c:manualLayout>
                  <c:x val="-3.8785257937235113E-2"/>
                  <c:y val="3.065513893979081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1991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4D1-41ED-BDD0-2D89F6C2327A}"/>
                </c:ext>
              </c:extLst>
            </c:dLbl>
            <c:dLbl>
              <c:idx val="2"/>
              <c:layout>
                <c:manualLayout>
                  <c:x val="-1.9980284391908975E-2"/>
                  <c:y val="2.043675929319387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4D1-41ED-BDD0-2D89F6C2327A}"/>
                </c:ext>
              </c:extLst>
            </c:dLbl>
            <c:dLbl>
              <c:idx val="3"/>
              <c:layout>
                <c:manualLayout>
                  <c:x val="-3.5259325397486857E-3"/>
                  <c:y val="-1.021837964659693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1992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4D1-41ED-BDD0-2D89F6C2327A}"/>
                </c:ext>
              </c:extLst>
            </c:dLbl>
            <c:dLbl>
              <c:idx val="4"/>
              <c:layout>
                <c:manualLayout>
                  <c:x val="-3.7609947090652213E-2"/>
                  <c:y val="-1.788216438154464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1994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4D1-41ED-BDD0-2D89F6C2327A}"/>
                </c:ext>
              </c:extLst>
            </c:dLbl>
            <c:dLbl>
              <c:idx val="5"/>
              <c:layout>
                <c:manualLayout>
                  <c:x val="-5.8765542329144473E-3"/>
                  <c:y val="-2.04367592931938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1995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4D1-41ED-BDD0-2D89F6C2327A}"/>
                </c:ext>
              </c:extLst>
            </c:dLbl>
            <c:dLbl>
              <c:idx val="6"/>
              <c:layout>
                <c:manualLayout>
                  <c:x val="-2.3506216931657661E-2"/>
                  <c:y val="-2.81005440281416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34D1-41ED-BDD0-2D89F6C2327A}"/>
                </c:ext>
              </c:extLst>
            </c:dLbl>
            <c:dLbl>
              <c:idx val="7"/>
              <c:layout>
                <c:manualLayout>
                  <c:x val="-7.0518650794973072E-3"/>
                  <c:y val="-2.81005440281416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34D1-41ED-BDD0-2D89F6C2327A}"/>
                </c:ext>
              </c:extLst>
            </c:dLbl>
            <c:dLbl>
              <c:idx val="8"/>
              <c:layout>
                <c:manualLayout>
                  <c:x val="-3.2908703704320662E-2"/>
                  <c:y val="2.554594911649234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4D1-41ED-BDD0-2D89F6C2327A}"/>
                </c:ext>
              </c:extLst>
            </c:dLbl>
            <c:dLbl>
              <c:idx val="9"/>
              <c:layout>
                <c:manualLayout>
                  <c:x val="-1.175310846582883E-2"/>
                  <c:y val="2.043675929319387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1999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4D1-41ED-BDD0-2D89F6C2327A}"/>
                </c:ext>
              </c:extLst>
            </c:dLbl>
            <c:dLbl>
              <c:idx val="10"/>
              <c:layout>
                <c:manualLayout>
                  <c:x val="-1.6454351852160331E-2"/>
                  <c:y val="1.532756946989540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2000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34D1-41ED-BDD0-2D89F6C2327A}"/>
                </c:ext>
              </c:extLst>
            </c:dLbl>
            <c:dLbl>
              <c:idx val="11"/>
              <c:layout>
                <c:manualLayout>
                  <c:x val="-3.7609947090652233E-2"/>
                  <c:y val="3.065513893979071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2001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34D1-41ED-BDD0-2D89F6C2327A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2002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34D1-41ED-BDD0-2D89F6C2327A}"/>
                </c:ext>
              </c:extLst>
            </c:dLbl>
            <c:dLbl>
              <c:idx val="13"/>
              <c:layout>
                <c:manualLayout>
                  <c:x val="-2.3506216931657616E-3"/>
                  <c:y val="-1.532756946989531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34D1-41ED-BDD0-2D89F6C2327A}"/>
                </c:ext>
              </c:extLst>
            </c:dLbl>
            <c:dLbl>
              <c:idx val="14"/>
              <c:layout>
                <c:manualLayout>
                  <c:x val="-2.4681527778240585E-2"/>
                  <c:y val="2.043675929319378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2004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34D1-41ED-BDD0-2D89F6C2327A}"/>
                </c:ext>
              </c:extLst>
            </c:dLbl>
            <c:dLbl>
              <c:idx val="15"/>
              <c:layout>
                <c:manualLayout>
                  <c:x val="-1.292841931241169E-2"/>
                  <c:y val="2.04367592931938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2005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34D1-41ED-BDD0-2D89F6C2327A}"/>
                </c:ext>
              </c:extLst>
            </c:dLbl>
            <c:dLbl>
              <c:idx val="16"/>
              <c:layout>
                <c:manualLayout>
                  <c:x val="-8.2271759260802522E-3"/>
                  <c:y val="-2.29913542048432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2006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2-34D1-41ED-BDD0-2D89F6C2327A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/>
                      <a:t>2007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4-34D1-41ED-BDD0-2D89F6C2327A}"/>
                </c:ext>
              </c:extLst>
            </c:dLbl>
            <c:dLbl>
              <c:idx val="18"/>
              <c:layout>
                <c:manualLayout>
                  <c:x val="-4.8187744709898117E-2"/>
                  <c:y val="7.6637847349477033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2008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5-34D1-41ED-BDD0-2D89F6C2327A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/>
                      <a:t>2009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6-34D1-41ED-BDD0-2D89F6C2327A}"/>
                </c:ext>
              </c:extLst>
            </c:dLbl>
            <c:dLbl>
              <c:idx val="20"/>
              <c:layout>
                <c:manualLayout>
                  <c:x val="-1.8804973545326138E-2"/>
                  <c:y val="-2.810054402814157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7-34D1-41ED-BDD0-2D89F6C2327A}"/>
                </c:ext>
              </c:extLst>
            </c:dLbl>
            <c:dLbl>
              <c:idx val="21"/>
              <c:tx>
                <c:rich>
                  <a:bodyPr/>
                  <a:lstStyle/>
                  <a:p>
                    <a:r>
                      <a:rPr lang="en-US"/>
                      <a:t>2011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8-34D1-41ED-BDD0-2D89F6C2327A}"/>
                </c:ext>
              </c:extLst>
            </c:dLbl>
            <c:dLbl>
              <c:idx val="22"/>
              <c:layout>
                <c:manualLayout>
                  <c:x val="-2.1155595238491857E-2"/>
                  <c:y val="3.065513893979081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2012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34D1-41ED-BDD0-2D89F6C2327A}"/>
                </c:ext>
              </c:extLst>
            </c:dLbl>
            <c:dLbl>
              <c:idx val="23"/>
              <c:tx>
                <c:rich>
                  <a:bodyPr/>
                  <a:lstStyle/>
                  <a:p>
                    <a:r>
                      <a:rPr lang="en-US"/>
                      <a:t>2013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A-34D1-41ED-BDD0-2D89F6C2327A}"/>
                </c:ext>
              </c:extLst>
            </c:dLbl>
            <c:dLbl>
              <c:idx val="24"/>
              <c:layout>
                <c:manualLayout>
                  <c:x val="-4.7012433863315665E-3"/>
                  <c:y val="-4.6833699020015077E-1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B-34D1-41ED-BDD0-2D89F6C2327A}"/>
                </c:ext>
              </c:extLst>
            </c:dLbl>
            <c:dLbl>
              <c:idx val="25"/>
              <c:layout>
                <c:manualLayout>
                  <c:x val="-3.5259325397486428E-3"/>
                  <c:y val="-1.53275694698954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2015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34D1-41ED-BDD0-2D89F6C2327A}"/>
                </c:ext>
              </c:extLst>
            </c:dLbl>
            <c:dLbl>
              <c:idx val="26"/>
              <c:layout>
                <c:manualLayout>
                  <c:x val="-4.7012433863315231E-3"/>
                  <c:y val="1.021837964659693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F35-47AF-82C5-035DD99A7DFF}"/>
                </c:ext>
              </c:extLst>
            </c:dLbl>
            <c:dLbl>
              <c:idx val="27"/>
              <c:tx>
                <c:rich>
                  <a:bodyPr/>
                  <a:lstStyle/>
                  <a:p>
                    <a:r>
                      <a:rPr lang="en-US"/>
                      <a:t>2017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9F35-47AF-82C5-035DD99A7DFF}"/>
                </c:ext>
              </c:extLst>
            </c:dLbl>
            <c:dLbl>
              <c:idx val="28"/>
              <c:layout>
                <c:manualLayout>
                  <c:x val="-4.7012433863315448E-3"/>
                  <c:y val="-5.109189823298468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2018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F35-47AF-82C5-035DD99A7DFF}"/>
                </c:ext>
              </c:extLst>
            </c:dLbl>
            <c:dLbl>
              <c:idx val="29"/>
              <c:layout>
                <c:manualLayout>
                  <c:x val="-2.1155595238491899E-2"/>
                  <c:y val="1.532756946989540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2019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F35-47AF-82C5-035DD99A7DFF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F1-47AD-ADD4-7EBFBA39BB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exp"/>
            <c:dispRSqr val="0"/>
            <c:dispEq val="0"/>
          </c:trendline>
          <c:xVal>
            <c:numRef>
              <c:f>Sheet1!$P$2:$AT$2</c:f>
              <c:numCache>
                <c:formatCode>General</c:formatCode>
                <c:ptCount val="31"/>
                <c:pt idx="0">
                  <c:v>3.2203209902961412</c:v>
                </c:pt>
                <c:pt idx="1">
                  <c:v>-0.34102891295014559</c:v>
                </c:pt>
                <c:pt idx="2">
                  <c:v>-2.4248385371951784</c:v>
                </c:pt>
                <c:pt idx="3">
                  <c:v>-3.4661782946214332</c:v>
                </c:pt>
                <c:pt idx="4" formatCode="#,#00">
                  <c:v>-4.2648589846545217</c:v>
                </c:pt>
                <c:pt idx="5" formatCode="#,#00">
                  <c:v>-1.9834602735092985</c:v>
                </c:pt>
                <c:pt idx="6" formatCode="#,#00">
                  <c:v>-2.4875930110114961</c:v>
                </c:pt>
                <c:pt idx="7" formatCode="#,#00">
                  <c:v>-4.1446800662910812</c:v>
                </c:pt>
                <c:pt idx="8" formatCode="#,#00">
                  <c:v>-4.8443160454196006</c:v>
                </c:pt>
                <c:pt idx="9" formatCode="#,#00">
                  <c:v>-4.212295061781866</c:v>
                </c:pt>
                <c:pt idx="10" formatCode="#,#00">
                  <c:v>-3.1599223770367635</c:v>
                </c:pt>
                <c:pt idx="11" formatCode="#,#00">
                  <c:v>-1.406947885001806</c:v>
                </c:pt>
                <c:pt idx="12" formatCode="#,#00">
                  <c:v>8.9707846778424702</c:v>
                </c:pt>
                <c:pt idx="13" formatCode="#,#00">
                  <c:v>6.3799068017701064</c:v>
                </c:pt>
                <c:pt idx="14" formatCode="#,#00">
                  <c:v>1.9505832431927332</c:v>
                </c:pt>
                <c:pt idx="15" formatCode="#,#00">
                  <c:v>2.6536314217907284</c:v>
                </c:pt>
                <c:pt idx="16" formatCode="#,#00">
                  <c:v>2.7944956426494283</c:v>
                </c:pt>
                <c:pt idx="17" formatCode="#,#00">
                  <c:v>2.1036160391818988</c:v>
                </c:pt>
                <c:pt idx="18" formatCode="#,#00">
                  <c:v>1.4994014161423419</c:v>
                </c:pt>
                <c:pt idx="19" formatCode="#,#00">
                  <c:v>2.1785669619099033</c:v>
                </c:pt>
                <c:pt idx="20" formatCode="#,#00">
                  <c:v>-0.38311869973713242</c:v>
                </c:pt>
                <c:pt idx="21" formatCode="#,#00">
                  <c:v>-1.0072710385627104</c:v>
                </c:pt>
                <c:pt idx="22" formatCode="#,#00">
                  <c:v>-0.39159512386958956</c:v>
                </c:pt>
                <c:pt idx="23" formatCode="#,#00">
                  <c:v>-2.3774956662057374</c:v>
                </c:pt>
                <c:pt idx="24" formatCode="#,#00">
                  <c:v>-1.7440021198135476</c:v>
                </c:pt>
                <c:pt idx="25" formatCode="#,#00">
                  <c:v>-2.9629266651353467</c:v>
                </c:pt>
                <c:pt idx="26" formatCode="#,#00">
                  <c:v>-2.7092262729721033</c:v>
                </c:pt>
                <c:pt idx="27" formatCode="#,#00">
                  <c:v>-4.8469818243769263</c:v>
                </c:pt>
                <c:pt idx="28" formatCode="#,#00">
                  <c:v>-5.203055830238255</c:v>
                </c:pt>
                <c:pt idx="29" formatCode="#,#00">
                  <c:v>-0.88889103208007991</c:v>
                </c:pt>
                <c:pt idx="30" formatCode="#,#00">
                  <c:v>1.538</c:v>
                </c:pt>
              </c:numCache>
            </c:numRef>
          </c:xVal>
          <c:yVal>
            <c:numRef>
              <c:f>Sheet1!$P$3:$AT$3</c:f>
              <c:numCache>
                <c:formatCode>#,##0</c:formatCode>
                <c:ptCount val="31"/>
                <c:pt idx="0">
                  <c:v>774.53674698457928</c:v>
                </c:pt>
                <c:pt idx="1">
                  <c:v>589.63339994660532</c:v>
                </c:pt>
                <c:pt idx="2">
                  <c:v>882.89179860858371</c:v>
                </c:pt>
                <c:pt idx="3">
                  <c:v>945.55004246645751</c:v>
                </c:pt>
                <c:pt idx="4">
                  <c:v>906.72833333333335</c:v>
                </c:pt>
                <c:pt idx="5">
                  <c:v>923.93499999999983</c:v>
                </c:pt>
                <c:pt idx="6">
                  <c:v>933.85916666666662</c:v>
                </c:pt>
                <c:pt idx="7">
                  <c:v>913.74166666666667</c:v>
                </c:pt>
                <c:pt idx="8">
                  <c:v>901.46916666666675</c:v>
                </c:pt>
                <c:pt idx="9">
                  <c:v>889.80166666666662</c:v>
                </c:pt>
                <c:pt idx="10">
                  <c:v>884.51666666666677</c:v>
                </c:pt>
                <c:pt idx="11">
                  <c:v>882.7208333333333</c:v>
                </c:pt>
                <c:pt idx="12">
                  <c:v>261.31939479792288</c:v>
                </c:pt>
                <c:pt idx="13">
                  <c:v>317.80078057500612</c:v>
                </c:pt>
                <c:pt idx="14">
                  <c:v>370.57905567299412</c:v>
                </c:pt>
                <c:pt idx="15">
                  <c:v>420.37081545284911</c:v>
                </c:pt>
                <c:pt idx="16">
                  <c:v>499.23067130024299</c:v>
                </c:pt>
                <c:pt idx="17">
                  <c:v>602.77943493436544</c:v>
                </c:pt>
                <c:pt idx="18">
                  <c:v>762.82861164754684</c:v>
                </c:pt>
                <c:pt idx="19">
                  <c:v>738.35925361701391</c:v>
                </c:pt>
                <c:pt idx="20">
                  <c:v>888.12696774804886</c:v>
                </c:pt>
                <c:pt idx="21">
                  <c:v>1128.6378815232574</c:v>
                </c:pt>
                <c:pt idx="22">
                  <c:v>1373.1848402351818</c:v>
                </c:pt>
                <c:pt idx="23">
                  <c:v>1464.4159297571348</c:v>
                </c:pt>
                <c:pt idx="24">
                  <c:v>1305.0268884451227</c:v>
                </c:pt>
                <c:pt idx="25">
                  <c:v>1516.3953382853292</c:v>
                </c:pt>
                <c:pt idx="26">
                  <c:v>1253.9152981293216</c:v>
                </c:pt>
                <c:pt idx="27">
                  <c:v>1441.7399726734075</c:v>
                </c:pt>
                <c:pt idx="28">
                  <c:v>1080.4643594609202</c:v>
                </c:pt>
                <c:pt idx="29">
                  <c:v>884.42949401873079</c:v>
                </c:pt>
                <c:pt idx="30">
                  <c:v>850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4D1-41ED-BDD0-2D89F6C23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4387496"/>
        <c:axId val="534386512"/>
      </c:scatterChart>
      <c:valAx>
        <c:axId val="534387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r>
                  <a:rPr lang="en-US"/>
                  <a:t>Saldo de la Cuenta Corriente</a:t>
                </a:r>
                <a:r>
                  <a:rPr lang="en-US" baseline="0"/>
                  <a:t> (% del PBI)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Segoe UI Light" panose="020B0502040204020203" pitchFamily="34" charset="0"/>
                  <a:ea typeface="+mn-ea"/>
                  <a:cs typeface="Segoe UI Light" panose="020B0502040204020203" pitchFamily="34" charset="0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534386512"/>
        <c:crosses val="autoZero"/>
        <c:crossBetween val="midCat"/>
      </c:valAx>
      <c:valAx>
        <c:axId val="534386512"/>
        <c:scaling>
          <c:orientation val="minMax"/>
          <c:min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r>
                  <a:rPr lang="en-US"/>
                  <a:t>Salario promedio en USD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Segoe UI Light" panose="020B0502040204020203" pitchFamily="34" charset="0"/>
                  <a:ea typeface="+mn-ea"/>
                  <a:cs typeface="Segoe UI Light" panose="020B0502040204020203" pitchFamily="34" charset="0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5343874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Segoe UI Light" panose="020B0502040204020203" pitchFamily="34" charset="0"/>
          <a:cs typeface="Segoe UI Ligh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sng" strike="noStrike" kern="1200" spc="0" baseline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r>
              <a:rPr lang="es-AR" sz="1600" b="1" u="sng" dirty="0">
                <a:solidFill>
                  <a:schemeClr val="tx1"/>
                </a:solidFill>
              </a:rPr>
              <a:t>Beneficiarios</a:t>
            </a:r>
            <a:r>
              <a:rPr lang="es-AR" sz="1600" b="1" u="sng" baseline="0" dirty="0">
                <a:solidFill>
                  <a:schemeClr val="tx1"/>
                </a:solidFill>
              </a:rPr>
              <a:t> y contribuyentes del SIPA</a:t>
            </a:r>
            <a:endParaRPr lang="en-US" sz="1600" b="1" u="sng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sng" strike="noStrike" kern="1200" spc="0" baseline="0">
              <a:solidFill>
                <a:schemeClr val="tx1"/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715829717532562E-2"/>
          <c:y val="0.157887624658793"/>
          <c:w val="0.934305974732206"/>
          <c:h val="0.7138137760982612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Jubilados y pensionados sin moratoria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2.7370000000000001</c:v>
                </c:pt>
                <c:pt idx="1">
                  <c:v>2.1480000000000001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3F-444B-A977-4642C67F7930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Pensionados no contributivos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0.3</c:v>
                </c:pt>
                <c:pt idx="1">
                  <c:v>1.4267669999999999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3F-444B-A977-4642C67F7930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Jubilados y pensionados con moratoria2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3.3809999999999998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3F-444B-A977-4642C67F7930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Asignaciones familiares contributivas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1">
                  <c:v>3.9950000000000001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3F-444B-A977-4642C67F7930}"/>
            </c:ext>
          </c:extLst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Planes Sociales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43F-444B-A977-4642C67F7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268029056"/>
        <c:axId val="268034632"/>
      </c:barChart>
      <c:catAx>
        <c:axId val="2680290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8034632"/>
        <c:crosses val="autoZero"/>
        <c:auto val="1"/>
        <c:lblAlgn val="ctr"/>
        <c:lblOffset val="100"/>
        <c:noMultiLvlLbl val="0"/>
      </c:catAx>
      <c:valAx>
        <c:axId val="268034632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endParaRPr lang="en-US"/>
          </a:p>
        </c:txPr>
        <c:crossAx val="268029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2996487752949268E-4"/>
          <c:y val="0.92679344649402695"/>
          <c:w val="0.8999999903481416"/>
          <c:h val="4.8373096434595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Segoe UI Light" panose="020B0502040204020203" pitchFamily="34" charset="0"/>
          <a:cs typeface="Segoe UI Ligh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75625927846372E-2"/>
          <c:y val="0.11945241337806453"/>
          <c:w val="0.9664874814430725"/>
          <c:h val="0.695566289066515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Empleados del sector privado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2.92</c:v>
                </c:pt>
                <c:pt idx="1">
                  <c:v>5.78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78-4EBB-8DE1-2C62087FB6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Empleados del sector público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2001</c:v>
                </c:pt>
                <c:pt idx="1">
                  <c:v>Today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1.2849999999999999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78-4EBB-8DE1-2C62087FB6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522675248"/>
        <c:axId val="522677544"/>
      </c:barChart>
      <c:catAx>
        <c:axId val="5226752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22677544"/>
        <c:crosses val="autoZero"/>
        <c:auto val="1"/>
        <c:lblAlgn val="ctr"/>
        <c:lblOffset val="100"/>
        <c:noMultiLvlLbl val="0"/>
      </c:catAx>
      <c:valAx>
        <c:axId val="522677544"/>
        <c:scaling>
          <c:orientation val="minMax"/>
          <c:max val="12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522675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456253853241299"/>
          <c:y val="0.90812489933311191"/>
          <c:w val="0.38273745225524003"/>
          <c:h val="6.367345785694424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Segoe UI Light" panose="020B0502040204020203" pitchFamily="34" charset="0"/>
          <a:cs typeface="Segoe UI Light" panose="020B0502040204020203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8F28C-1D8C-4A8B-A5EF-013B21C8D107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41F45-2161-4676-A27C-DA2DECE282FB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45377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41F45-2161-4676-A27C-DA2DECE282FB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1237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41F45-2161-4676-A27C-DA2DECE282FB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6756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C41F45-2161-4676-A27C-DA2DECE282FB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6046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5995D8-6C7F-4CCA-84D2-60C46B8E35A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85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5995D8-6C7F-4CCA-84D2-60C46B8E35A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59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9D4F0-7DD3-49C9-9F96-E706AAA707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63B4C5-3EA8-40E3-9A4D-D99B395AE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89A99-A5F1-478E-8D33-CAC7D2ED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6B113-A469-4F35-A664-7EC83DB76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A4CBD-7667-4A2C-AF03-C44927323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537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7B26-41D0-41B2-BA79-A29FE6C02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B579F-6805-4BE8-9AFA-EF2618F0E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ABFB9-3FBE-4FAF-AE47-F62BA0B44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4E90F-46BF-4DA4-BE09-01005E4F6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19942-C1C6-49AA-9D7C-A19E9BEBB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648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2AA688-DFEF-4664-B291-0BB939EB4A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36CB68-4E66-41FD-8C14-D457511108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D54B1-EABA-4216-9856-3BF388D8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64F21-9E79-483B-AD1A-E07DB3E8B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42E2C-462B-4DDA-A414-527CE3BB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082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67C07-E3C7-4BA4-A4B7-D9ABEFBDD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DB0A3-CE06-46F4-9B06-76C2F0B91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A7E1F-CD2B-445C-B267-F243FA8F0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96717-DF2F-48D7-9B1F-D35BDA11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DDEAF-5338-462D-88F7-4789B30FE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34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1C58F-7F9B-45C9-A44C-D27304428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58BB4-40E2-4B9D-B793-70F806633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C5276-B1A2-46C1-B111-0275B4EA7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62244-8BA3-4521-A469-10030C9C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B8C78-4374-4757-BF7A-63B4CF86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7337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82577-0D31-4E71-9FF0-99D07A0BD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1B422-B7C2-44B9-841E-CFC85C722B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0F63CB-BFD7-44D6-A155-B1750BA3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CCD765-3B35-418A-AE5E-9CF8D35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BE39B-5211-4E75-9076-7F4F9CEE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2C7CC8-9AE5-4E1F-9D9C-FF501BFAA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579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B6D63-498A-424C-B1CC-BA946684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836D9-3DC7-4087-9805-3807A3D0F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A50BB3-D65D-4EC5-BDC7-F878A1F81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A84D1-4E41-44A8-8C8A-CAF650C219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A473BF-590E-4599-A1B2-3CEC3894C4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83D77-7FF8-40A6-9A66-799D4A5D1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2DBF44-88AD-4118-A5BE-426FACF7B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F024D-B882-4425-8755-56B8159F8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477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73E8B-B538-4402-9C96-427B5A92D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2F1DA6-7FBC-479A-A445-6D7C8C258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B3181D-A5C1-432C-8209-D5547D2C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01C906-16C2-4194-A8DC-DC10DDC6E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482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FEF45C-35A5-4CB7-A09B-E698694CD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3ED3DB-7725-4F07-BBF8-71FA4FDB4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C902B-BB62-44DD-9A4A-8C73BBEB9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9387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EAA4D-1E70-466A-B4B0-4354817F8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6D41F-6BD3-42F0-AC4C-9B12C9F20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7EDA0E-5BA0-4FDD-B952-4542FD7C0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E1D15-68A1-438C-A1D8-7C0D73A0E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4A896-BD17-46A6-BDDC-798D95D20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2815E-FAB8-4D0F-94D0-1AC62495D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8542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E284C-0090-44B0-9808-37CFF0CB3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FBCD8E-61EB-473E-964D-BCE8AA356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88077-160E-4655-B5DE-5D9604829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00512-EFB9-4E95-B7A7-4345E556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CADE1-B9C9-4A78-950A-59956260B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4543E-B5D5-4141-A21D-746972CC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477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17412B-F3A6-472D-88D9-5687321EC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E9A2B-B78A-4B2F-812C-FE357082F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6B92B5-D341-43C0-8C20-F52B2538DA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59FF1-AA4F-4055-B7E3-948A33D7935E}" type="datetimeFigureOut">
              <a:rPr lang="es-AR" smtClean="0"/>
              <a:t>10/12/2020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A0B08-34FC-40A2-9ED7-FF9A55048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773F-584D-4B24-8929-68F3A386E5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F3C40-ACE6-428B-8997-93F0E601F550}" type="slidenum">
              <a:rPr lang="es-AR" smtClean="0"/>
              <a:t>‹#›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627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A4A841C-E55B-4BF2-A838-5ECD007BF4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321617"/>
              </p:ext>
            </p:extLst>
          </p:nvPr>
        </p:nvGraphicFramePr>
        <p:xfrm>
          <a:off x="692458" y="1065320"/>
          <a:ext cx="10866268" cy="5282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13CAF4E-2A04-4C60-83FC-E80C2189CCB6}"/>
              </a:ext>
            </a:extLst>
          </p:cNvPr>
          <p:cNvSpPr txBox="1">
            <a:spLocks/>
          </p:cNvSpPr>
          <p:nvPr/>
        </p:nvSpPr>
        <p:spPr>
          <a:xfrm>
            <a:off x="573323" y="524499"/>
            <a:ext cx="11215113" cy="43803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Larga</a:t>
            </a:r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decadencia</a:t>
            </a:r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relativa</a:t>
            </a:r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de América Latina pre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Covid</a:t>
            </a:r>
            <a:endParaRPr lang="en-US" sz="3100" dirty="0">
              <a:solidFill>
                <a:srgbClr val="C0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BC9D14-3D1E-4F5A-ACFA-5E58CF1A5CD9}"/>
              </a:ext>
            </a:extLst>
          </p:cNvPr>
          <p:cNvSpPr txBox="1"/>
          <p:nvPr/>
        </p:nvSpPr>
        <p:spPr>
          <a:xfrm>
            <a:off x="577383" y="6235941"/>
            <a:ext cx="7964893" cy="2974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Fuente: Banco Mundial y FMI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43C8C4-B2BA-43CA-9C21-8D245F663038}"/>
              </a:ext>
            </a:extLst>
          </p:cNvPr>
          <p:cNvSpPr/>
          <p:nvPr/>
        </p:nvSpPr>
        <p:spPr>
          <a:xfrm>
            <a:off x="1674471" y="5970033"/>
            <a:ext cx="8843058" cy="326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5FE79D-CED3-484E-942C-F5DDE0B8301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228" t="86245" r="28992" b="9070"/>
          <a:stretch/>
        </p:blipFill>
        <p:spPr>
          <a:xfrm>
            <a:off x="2885953" y="5929609"/>
            <a:ext cx="7044613" cy="32127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5C331EC-14C5-4E94-AFEE-0E1F2C710014}"/>
              </a:ext>
            </a:extLst>
          </p:cNvPr>
          <p:cNvSpPr/>
          <p:nvPr/>
        </p:nvSpPr>
        <p:spPr>
          <a:xfrm>
            <a:off x="3032566" y="5929609"/>
            <a:ext cx="3425435" cy="417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A65CBB-E454-48DC-A3D7-9506D26DAF8D}"/>
              </a:ext>
            </a:extLst>
          </p:cNvPr>
          <p:cNvSpPr/>
          <p:nvPr/>
        </p:nvSpPr>
        <p:spPr>
          <a:xfrm>
            <a:off x="6458002" y="5920183"/>
            <a:ext cx="1713726" cy="417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855B8-4A76-4F7B-B3CA-377655F7F81D}"/>
              </a:ext>
            </a:extLst>
          </p:cNvPr>
          <p:cNvSpPr/>
          <p:nvPr/>
        </p:nvSpPr>
        <p:spPr>
          <a:xfrm>
            <a:off x="8194284" y="5952301"/>
            <a:ext cx="1713726" cy="417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85245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4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4">
                                            <p:graphicEl>
                                              <a:chart seriesIdx="7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 animBg="0"/>
        </p:bldSub>
      </p:bldGraphic>
      <p:bldP spid="6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791933-7562-431B-AB7F-675102B3CC3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57"/>
          <a:stretch/>
        </p:blipFill>
        <p:spPr>
          <a:xfrm>
            <a:off x="644050" y="1540516"/>
            <a:ext cx="8099937" cy="46954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A9C37C-56FF-4213-9CD2-7752CFB04090}"/>
              </a:ext>
            </a:extLst>
          </p:cNvPr>
          <p:cNvSpPr txBox="1"/>
          <p:nvPr/>
        </p:nvSpPr>
        <p:spPr>
          <a:xfrm>
            <a:off x="2112932" y="1142778"/>
            <a:ext cx="4886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Muertes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 mill</a:t>
            </a:r>
            <a:r>
              <a:rPr lang="es-A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habitantes de COVID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-19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2AC859-6E3D-44EC-82DB-C49350093344}"/>
              </a:ext>
            </a:extLst>
          </p:cNvPr>
          <p:cNvSpPr txBox="1">
            <a:spLocks/>
          </p:cNvSpPr>
          <p:nvPr/>
        </p:nvSpPr>
        <p:spPr>
          <a:xfrm>
            <a:off x="573323" y="524499"/>
            <a:ext cx="11215113" cy="43803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La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región</a:t>
            </a:r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más</a:t>
            </a:r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afectada</a:t>
            </a:r>
            <a:r>
              <a:rPr lang="en-US" sz="31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por </a:t>
            </a:r>
            <a:r>
              <a:rPr lang="en-US" sz="3100" dirty="0" err="1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Covid</a:t>
            </a:r>
            <a:endParaRPr lang="en-US" sz="3100" dirty="0">
              <a:solidFill>
                <a:srgbClr val="C00000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3E02BC-0118-467B-8E76-4C42C9615818}"/>
              </a:ext>
            </a:extLst>
          </p:cNvPr>
          <p:cNvSpPr txBox="1"/>
          <p:nvPr/>
        </p:nvSpPr>
        <p:spPr>
          <a:xfrm>
            <a:off x="577383" y="6235941"/>
            <a:ext cx="7964893" cy="2974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Fuente: Our World in Data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D7F05C3-B648-40DC-A9BD-4D2C22A307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25891"/>
              </p:ext>
            </p:extLst>
          </p:nvPr>
        </p:nvGraphicFramePr>
        <p:xfrm>
          <a:off x="8135816" y="1540516"/>
          <a:ext cx="3564923" cy="1402080"/>
        </p:xfrm>
        <a:graphic>
          <a:graphicData uri="http://schemas.openxmlformats.org/drawingml/2006/table">
            <a:tbl>
              <a:tblPr/>
              <a:tblGrid>
                <a:gridCol w="1566629">
                  <a:extLst>
                    <a:ext uri="{9D8B030D-6E8A-4147-A177-3AD203B41FA5}">
                      <a16:colId xmlns:a16="http://schemas.microsoft.com/office/drawing/2014/main" val="4047003512"/>
                    </a:ext>
                  </a:extLst>
                </a:gridCol>
                <a:gridCol w="570701">
                  <a:extLst>
                    <a:ext uri="{9D8B030D-6E8A-4147-A177-3AD203B41FA5}">
                      <a16:colId xmlns:a16="http://schemas.microsoft.com/office/drawing/2014/main" val="3321421157"/>
                    </a:ext>
                  </a:extLst>
                </a:gridCol>
                <a:gridCol w="603334">
                  <a:extLst>
                    <a:ext uri="{9D8B030D-6E8A-4147-A177-3AD203B41FA5}">
                      <a16:colId xmlns:a16="http://schemas.microsoft.com/office/drawing/2014/main" val="712706810"/>
                    </a:ext>
                  </a:extLst>
                </a:gridCol>
                <a:gridCol w="824259">
                  <a:extLst>
                    <a:ext uri="{9D8B030D-6E8A-4147-A177-3AD203B41FA5}">
                      <a16:colId xmlns:a16="http://schemas.microsoft.com/office/drawing/2014/main" val="1635445666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Pr</a:t>
                      </a:r>
                      <a:r>
                        <a:rPr lang="es-AR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onóstico</a:t>
                      </a:r>
                      <a:r>
                        <a:rPr lang="es-A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 PBI Real (FMI)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848564"/>
                  </a:ext>
                </a:extLst>
              </a:tr>
              <a:tr h="939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Región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Acumulado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490297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Asia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emergente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15312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África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Subsahariana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084524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Europa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emergente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-4.6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03238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Medio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Oriente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237094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Mundo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desarrollado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405005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LATAM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3.6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924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737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00778510-8655-414C-B2AE-245999C2CEB9}"/>
              </a:ext>
            </a:extLst>
          </p:cNvPr>
          <p:cNvSpPr txBox="1">
            <a:spLocks/>
          </p:cNvSpPr>
          <p:nvPr/>
        </p:nvSpPr>
        <p:spPr>
          <a:xfrm>
            <a:off x="573323" y="524499"/>
            <a:ext cx="11215113" cy="43803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Argentina: cuarentena sin fin pero sin acceso al crédito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8511CB-B03D-4485-9747-F7DD5D0F0822}"/>
              </a:ext>
            </a:extLst>
          </p:cNvPr>
          <p:cNvSpPr txBox="1"/>
          <p:nvPr/>
        </p:nvSpPr>
        <p:spPr>
          <a:xfrm>
            <a:off x="573323" y="6184774"/>
            <a:ext cx="7964893" cy="2974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Fuente: FMI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99D5C415-3534-4E44-9B45-AAB6D80483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1840524"/>
              </p:ext>
            </p:extLst>
          </p:nvPr>
        </p:nvGraphicFramePr>
        <p:xfrm>
          <a:off x="660399" y="1148081"/>
          <a:ext cx="10958277" cy="4691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ACABBD1-A074-490D-8CE5-32E2B9ED7002}"/>
              </a:ext>
            </a:extLst>
          </p:cNvPr>
          <p:cNvSpPr txBox="1"/>
          <p:nvPr/>
        </p:nvSpPr>
        <p:spPr>
          <a:xfrm>
            <a:off x="660399" y="5817499"/>
            <a:ext cx="10958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Palatino Linotype" panose="02040502050505030304" pitchFamily="18" charset="0"/>
              </a:rPr>
              <a:t>Presi</a:t>
            </a:r>
            <a:r>
              <a:rPr lang="es-AR" sz="2400" dirty="0" err="1">
                <a:solidFill>
                  <a:srgbClr val="C00000"/>
                </a:solidFill>
                <a:latin typeface="Palatino Linotype" panose="02040502050505030304" pitchFamily="18" charset="0"/>
              </a:rPr>
              <a:t>ón</a:t>
            </a:r>
            <a:r>
              <a:rPr lang="es-AR" sz="2400" dirty="0">
                <a:solidFill>
                  <a:srgbClr val="C00000"/>
                </a:solidFill>
                <a:latin typeface="Palatino Linotype" panose="02040502050505030304" pitchFamily="18" charset="0"/>
              </a:rPr>
              <a:t> sobre las reservas y sobre la brecha cambiaria</a:t>
            </a:r>
            <a:endParaRPr lang="en-US" sz="2400" dirty="0">
              <a:solidFill>
                <a:srgbClr val="C0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5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83F8B2F-F387-493F-ACB5-2FA1D1CAF5A7}"/>
              </a:ext>
            </a:extLst>
          </p:cNvPr>
          <p:cNvSpPr txBox="1">
            <a:spLocks/>
          </p:cNvSpPr>
          <p:nvPr/>
        </p:nvSpPr>
        <p:spPr>
          <a:xfrm>
            <a:off x="573323" y="524499"/>
            <a:ext cx="11215113" cy="43803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7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No hay TC que equilibre aspiraciones sociales y sector externo a la vez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A75DF94-F73C-49C8-A88F-EA8868BE1A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998751"/>
              </p:ext>
            </p:extLst>
          </p:nvPr>
        </p:nvGraphicFramePr>
        <p:xfrm>
          <a:off x="766916" y="1238866"/>
          <a:ext cx="10805652" cy="4971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B9D8148-F017-411F-93F0-1C8A4B7B2C1E}"/>
              </a:ext>
            </a:extLst>
          </p:cNvPr>
          <p:cNvCxnSpPr/>
          <p:nvPr/>
        </p:nvCxnSpPr>
        <p:spPr>
          <a:xfrm flipV="1">
            <a:off x="5286375" y="2066925"/>
            <a:ext cx="0" cy="3429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ADABF4A-9C81-4477-A6EA-2399D2D43EA1}"/>
              </a:ext>
            </a:extLst>
          </p:cNvPr>
          <p:cNvSpPr txBox="1"/>
          <p:nvPr/>
        </p:nvSpPr>
        <p:spPr>
          <a:xfrm>
            <a:off x="573323" y="6233160"/>
            <a:ext cx="3611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Fuentes: Banco Mundial, BCRA, Ministerio de Trabajo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3DB2FB0-5F2B-4DEA-AE5D-B81E5B43D981}"/>
              </a:ext>
            </a:extLst>
          </p:cNvPr>
          <p:cNvCxnSpPr>
            <a:cxnSpLocks/>
          </p:cNvCxnSpPr>
          <p:nvPr/>
        </p:nvCxnSpPr>
        <p:spPr>
          <a:xfrm flipH="1" flipV="1">
            <a:off x="9217152" y="5212080"/>
            <a:ext cx="1511808" cy="1320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7393384-8192-4AD1-AFA9-5E8579CAF3F5}"/>
              </a:ext>
            </a:extLst>
          </p:cNvPr>
          <p:cNvCxnSpPr>
            <a:cxnSpLocks/>
          </p:cNvCxnSpPr>
          <p:nvPr/>
        </p:nvCxnSpPr>
        <p:spPr>
          <a:xfrm flipH="1" flipV="1">
            <a:off x="6547104" y="5077968"/>
            <a:ext cx="2535936" cy="13411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40D82A9-E5E0-43B4-82E1-5F7376960B63}"/>
              </a:ext>
            </a:extLst>
          </p:cNvPr>
          <p:cNvCxnSpPr>
            <a:cxnSpLocks/>
          </p:cNvCxnSpPr>
          <p:nvPr/>
        </p:nvCxnSpPr>
        <p:spPr>
          <a:xfrm flipV="1">
            <a:off x="6498336" y="4930712"/>
            <a:ext cx="347473" cy="12439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6002C08-41C2-4FE7-80B6-28084DF364E5}"/>
              </a:ext>
            </a:extLst>
          </p:cNvPr>
          <p:cNvCxnSpPr>
            <a:cxnSpLocks/>
          </p:cNvCxnSpPr>
          <p:nvPr/>
        </p:nvCxnSpPr>
        <p:spPr>
          <a:xfrm flipV="1">
            <a:off x="6931152" y="4812030"/>
            <a:ext cx="43053" cy="10096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51FF35-FE94-4657-9004-59547FB411C6}"/>
              </a:ext>
            </a:extLst>
          </p:cNvPr>
          <p:cNvCxnSpPr>
            <a:cxnSpLocks/>
          </p:cNvCxnSpPr>
          <p:nvPr/>
        </p:nvCxnSpPr>
        <p:spPr>
          <a:xfrm flipH="1" flipV="1">
            <a:off x="6610350" y="4539615"/>
            <a:ext cx="342328" cy="20244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2662803-0442-4A22-8963-4D478E757F4D}"/>
              </a:ext>
            </a:extLst>
          </p:cNvPr>
          <p:cNvCxnSpPr>
            <a:cxnSpLocks/>
          </p:cNvCxnSpPr>
          <p:nvPr/>
        </p:nvCxnSpPr>
        <p:spPr>
          <a:xfrm flipH="1" flipV="1">
            <a:off x="6240780" y="4164330"/>
            <a:ext cx="306324" cy="299603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2FE41EB0-8556-4F44-9E63-E049E6445511}"/>
              </a:ext>
            </a:extLst>
          </p:cNvPr>
          <p:cNvCxnSpPr>
            <a:cxnSpLocks/>
          </p:cNvCxnSpPr>
          <p:nvPr/>
        </p:nvCxnSpPr>
        <p:spPr>
          <a:xfrm>
            <a:off x="6240780" y="4126230"/>
            <a:ext cx="339090" cy="381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5421F1-F4F5-4412-BFB2-7DF8E90AEEAC}"/>
              </a:ext>
            </a:extLst>
          </p:cNvPr>
          <p:cNvCxnSpPr>
            <a:cxnSpLocks/>
          </p:cNvCxnSpPr>
          <p:nvPr/>
        </p:nvCxnSpPr>
        <p:spPr>
          <a:xfrm flipH="1" flipV="1">
            <a:off x="4706620" y="3263900"/>
            <a:ext cx="330200" cy="49819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086426F-BE11-43CF-9B1C-6AB41C01309C}"/>
              </a:ext>
            </a:extLst>
          </p:cNvPr>
          <p:cNvCxnSpPr>
            <a:cxnSpLocks/>
          </p:cNvCxnSpPr>
          <p:nvPr/>
        </p:nvCxnSpPr>
        <p:spPr>
          <a:xfrm flipV="1">
            <a:off x="4706620" y="2656840"/>
            <a:ext cx="330200" cy="51816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B3B45DC-6775-4397-8F11-C06FF8A4B083}"/>
              </a:ext>
            </a:extLst>
          </p:cNvPr>
          <p:cNvCxnSpPr>
            <a:cxnSpLocks/>
          </p:cNvCxnSpPr>
          <p:nvPr/>
        </p:nvCxnSpPr>
        <p:spPr>
          <a:xfrm flipH="1" flipV="1">
            <a:off x="3891280" y="2414533"/>
            <a:ext cx="1105218" cy="18642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024E4FE-FA88-4549-83C7-96BDA9F1084D}"/>
              </a:ext>
            </a:extLst>
          </p:cNvPr>
          <p:cNvCxnSpPr>
            <a:cxnSpLocks/>
          </p:cNvCxnSpPr>
          <p:nvPr/>
        </p:nvCxnSpPr>
        <p:spPr>
          <a:xfrm>
            <a:off x="3891280" y="2425460"/>
            <a:ext cx="293801" cy="3177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08571F4-03AC-403F-80AA-EE69014A6A69}"/>
              </a:ext>
            </a:extLst>
          </p:cNvPr>
          <p:cNvCxnSpPr>
            <a:cxnSpLocks/>
          </p:cNvCxnSpPr>
          <p:nvPr/>
        </p:nvCxnSpPr>
        <p:spPr>
          <a:xfrm flipH="1" flipV="1">
            <a:off x="3548098" y="2296363"/>
            <a:ext cx="635022" cy="477198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9008433F-48D3-44FC-9442-98319FF6776D}"/>
              </a:ext>
            </a:extLst>
          </p:cNvPr>
          <p:cNvCxnSpPr>
            <a:cxnSpLocks/>
          </p:cNvCxnSpPr>
          <p:nvPr/>
        </p:nvCxnSpPr>
        <p:spPr>
          <a:xfrm>
            <a:off x="3494660" y="2319223"/>
            <a:ext cx="122110" cy="53573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121EE37-A226-471F-A337-6A0675F8CC28}"/>
              </a:ext>
            </a:extLst>
          </p:cNvPr>
          <p:cNvCxnSpPr>
            <a:cxnSpLocks/>
          </p:cNvCxnSpPr>
          <p:nvPr/>
        </p:nvCxnSpPr>
        <p:spPr>
          <a:xfrm flipH="1" flipV="1">
            <a:off x="2379202" y="2468880"/>
            <a:ext cx="1222201" cy="44704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00B77741-2580-48F1-B744-4A90C35B1244}"/>
              </a:ext>
            </a:extLst>
          </p:cNvPr>
          <p:cNvCxnSpPr>
            <a:cxnSpLocks/>
          </p:cNvCxnSpPr>
          <p:nvPr/>
        </p:nvCxnSpPr>
        <p:spPr>
          <a:xfrm flipH="1">
            <a:off x="2136531" y="2507746"/>
            <a:ext cx="199607" cy="79425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8E51E284-A696-4FE2-837F-EA149F060CD7}"/>
              </a:ext>
            </a:extLst>
          </p:cNvPr>
          <p:cNvCxnSpPr>
            <a:cxnSpLocks/>
          </p:cNvCxnSpPr>
          <p:nvPr/>
        </p:nvCxnSpPr>
        <p:spPr>
          <a:xfrm>
            <a:off x="2170686" y="3362960"/>
            <a:ext cx="2535934" cy="418465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8C98F81-B8B3-423E-834C-102CCE1B6794}"/>
              </a:ext>
            </a:extLst>
          </p:cNvPr>
          <p:cNvCxnSpPr>
            <a:cxnSpLocks/>
          </p:cNvCxnSpPr>
          <p:nvPr/>
        </p:nvCxnSpPr>
        <p:spPr>
          <a:xfrm>
            <a:off x="3242310" y="3677920"/>
            <a:ext cx="541020" cy="1263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28759732-A964-4274-A7DC-912450E7A90F}"/>
              </a:ext>
            </a:extLst>
          </p:cNvPr>
          <p:cNvCxnSpPr>
            <a:cxnSpLocks/>
          </p:cNvCxnSpPr>
          <p:nvPr/>
        </p:nvCxnSpPr>
        <p:spPr>
          <a:xfrm flipH="1" flipV="1">
            <a:off x="2754630" y="3741102"/>
            <a:ext cx="1006403" cy="631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6B558A87-BC04-489F-B2CC-E9D6AED57D99}"/>
              </a:ext>
            </a:extLst>
          </p:cNvPr>
          <p:cNvCxnSpPr>
            <a:cxnSpLocks/>
          </p:cNvCxnSpPr>
          <p:nvPr/>
        </p:nvCxnSpPr>
        <p:spPr>
          <a:xfrm flipV="1">
            <a:off x="2662556" y="3720455"/>
            <a:ext cx="1375624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CD62620-6954-49E8-8EEE-19120EE58ED4}"/>
              </a:ext>
            </a:extLst>
          </p:cNvPr>
          <p:cNvCxnSpPr>
            <a:cxnSpLocks/>
          </p:cNvCxnSpPr>
          <p:nvPr/>
        </p:nvCxnSpPr>
        <p:spPr>
          <a:xfrm flipH="1" flipV="1">
            <a:off x="3824871" y="3702407"/>
            <a:ext cx="213309" cy="158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C669F0D-F0F7-4000-AB7F-4041C348FEB1}"/>
              </a:ext>
            </a:extLst>
          </p:cNvPr>
          <p:cNvCxnSpPr>
            <a:cxnSpLocks/>
          </p:cNvCxnSpPr>
          <p:nvPr/>
        </p:nvCxnSpPr>
        <p:spPr>
          <a:xfrm flipH="1">
            <a:off x="2801436" y="3693756"/>
            <a:ext cx="928084" cy="165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CA22F500-3F13-45D2-B976-17F562F9DEF4}"/>
              </a:ext>
            </a:extLst>
          </p:cNvPr>
          <p:cNvCxnSpPr>
            <a:cxnSpLocks/>
          </p:cNvCxnSpPr>
          <p:nvPr/>
        </p:nvCxnSpPr>
        <p:spPr>
          <a:xfrm flipH="1">
            <a:off x="2379202" y="3731680"/>
            <a:ext cx="349108" cy="4101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EC7CB92-91E3-4FD0-9873-AA978A2F70FB}"/>
              </a:ext>
            </a:extLst>
          </p:cNvPr>
          <p:cNvCxnSpPr>
            <a:cxnSpLocks/>
          </p:cNvCxnSpPr>
          <p:nvPr/>
        </p:nvCxnSpPr>
        <p:spPr>
          <a:xfrm>
            <a:off x="2379202" y="3802071"/>
            <a:ext cx="333887" cy="403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67077E34-2339-44A7-94B3-5BEF824914D0}"/>
              </a:ext>
            </a:extLst>
          </p:cNvPr>
          <p:cNvCxnSpPr>
            <a:cxnSpLocks/>
          </p:cNvCxnSpPr>
          <p:nvPr/>
        </p:nvCxnSpPr>
        <p:spPr>
          <a:xfrm>
            <a:off x="2795700" y="3817783"/>
            <a:ext cx="554668" cy="44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636C0718-80FB-4CCB-8151-666187DADEA0}"/>
              </a:ext>
            </a:extLst>
          </p:cNvPr>
          <p:cNvCxnSpPr>
            <a:cxnSpLocks/>
          </p:cNvCxnSpPr>
          <p:nvPr/>
        </p:nvCxnSpPr>
        <p:spPr>
          <a:xfrm>
            <a:off x="3407733" y="3822065"/>
            <a:ext cx="993410" cy="318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070369B-5F41-4AD2-BBEF-338D7587D3C4}"/>
              </a:ext>
            </a:extLst>
          </p:cNvPr>
          <p:cNvCxnSpPr>
            <a:cxnSpLocks/>
          </p:cNvCxnSpPr>
          <p:nvPr/>
        </p:nvCxnSpPr>
        <p:spPr>
          <a:xfrm flipH="1" flipV="1">
            <a:off x="5090160" y="3826627"/>
            <a:ext cx="1489710" cy="31074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27D9EFD-01DE-4818-8549-CD3DD1A739C1}"/>
              </a:ext>
            </a:extLst>
          </p:cNvPr>
          <p:cNvCxnSpPr>
            <a:cxnSpLocks/>
          </p:cNvCxnSpPr>
          <p:nvPr/>
        </p:nvCxnSpPr>
        <p:spPr>
          <a:xfrm flipH="1" flipV="1">
            <a:off x="3242310" y="3693756"/>
            <a:ext cx="1754189" cy="7701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DE2743-E574-41AC-9FB8-D30612127A76}"/>
              </a:ext>
            </a:extLst>
          </p:cNvPr>
          <p:cNvCxnSpPr/>
          <p:nvPr/>
        </p:nvCxnSpPr>
        <p:spPr>
          <a:xfrm>
            <a:off x="1632857" y="4022751"/>
            <a:ext cx="9742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49D5149-94F0-4870-A7E9-CFD7E74C5456}"/>
              </a:ext>
            </a:extLst>
          </p:cNvPr>
          <p:cNvCxnSpPr/>
          <p:nvPr/>
        </p:nvCxnSpPr>
        <p:spPr>
          <a:xfrm>
            <a:off x="1640477" y="5008779"/>
            <a:ext cx="9742714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89B2212C-F7DF-435B-A1C0-4C875BEDF062}"/>
              </a:ext>
            </a:extLst>
          </p:cNvPr>
          <p:cNvSpPr txBox="1"/>
          <p:nvPr/>
        </p:nvSpPr>
        <p:spPr>
          <a:xfrm>
            <a:off x="11360765" y="3884221"/>
            <a:ext cx="962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Segoe UI Light" panose="020B0502040204020203" pitchFamily="34" charset="0"/>
                <a:cs typeface="Segoe UI Light" panose="020B0502040204020203" pitchFamily="34" charset="0"/>
              </a:rPr>
              <a:t>Grecia </a:t>
            </a:r>
            <a:r>
              <a:rPr lang="en-US" sz="1200" dirty="0">
                <a:latin typeface="Segoe UI Light" panose="020B0502040204020203" pitchFamily="34" charset="0"/>
                <a:cs typeface="Segoe UI Light" panose="020B0502040204020203" pitchFamily="34" charset="0"/>
              </a:rPr>
              <a:t>(2020)</a:t>
            </a:r>
            <a:endParaRPr lang="es-AR" sz="1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20C75D8-2239-40EA-9412-60EA2E3D6E1E}"/>
              </a:ext>
            </a:extLst>
          </p:cNvPr>
          <p:cNvSpPr txBox="1"/>
          <p:nvPr/>
        </p:nvSpPr>
        <p:spPr>
          <a:xfrm>
            <a:off x="11383191" y="4862513"/>
            <a:ext cx="765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200" dirty="0">
                <a:latin typeface="Segoe UI Light" panose="020B0502040204020203" pitchFamily="34" charset="0"/>
                <a:cs typeface="Segoe UI Light" panose="020B0502040204020203" pitchFamily="34" charset="0"/>
              </a:rPr>
              <a:t>India (2020)</a:t>
            </a:r>
          </a:p>
        </p:txBody>
      </p:sp>
    </p:spTree>
    <p:extLst>
      <p:ext uri="{BB962C8B-B14F-4D97-AF65-F5344CB8AC3E}">
        <p14:creationId xmlns:p14="http://schemas.microsoft.com/office/powerpoint/2010/main" val="216161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1">
            <a:extLst>
              <a:ext uri="{FF2B5EF4-FFF2-40B4-BE49-F238E27FC236}">
                <a16:creationId xmlns:a16="http://schemas.microsoft.com/office/drawing/2014/main" id="{98EC852C-9BF8-48C7-B174-8A41C124F454}"/>
              </a:ext>
            </a:extLst>
          </p:cNvPr>
          <p:cNvSpPr txBox="1">
            <a:spLocks/>
          </p:cNvSpPr>
          <p:nvPr/>
        </p:nvSpPr>
        <p:spPr>
          <a:xfrm>
            <a:off x="573323" y="524499"/>
            <a:ext cx="11215113" cy="43803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>
                <a:solidFill>
                  <a:srgbClr val="C00000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 acumulan “capas geológicas” de anteriores crisis</a:t>
            </a:r>
          </a:p>
        </p:txBody>
      </p:sp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F1C5F310-9CE3-40FC-BD54-C0340463AE4A}"/>
              </a:ext>
            </a:extLst>
          </p:cNvPr>
          <p:cNvGraphicFramePr/>
          <p:nvPr/>
        </p:nvGraphicFramePr>
        <p:xfrm>
          <a:off x="764503" y="980729"/>
          <a:ext cx="10360699" cy="5032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24E0277D-2A52-46E8-B063-DBBCFFCF5F7B}"/>
              </a:ext>
            </a:extLst>
          </p:cNvPr>
          <p:cNvGraphicFramePr/>
          <p:nvPr/>
        </p:nvGraphicFramePr>
        <p:xfrm>
          <a:off x="2024022" y="1211709"/>
          <a:ext cx="9972124" cy="5097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6" name="TextBox 1">
            <a:extLst>
              <a:ext uri="{FF2B5EF4-FFF2-40B4-BE49-F238E27FC236}">
                <a16:creationId xmlns:a16="http://schemas.microsoft.com/office/drawing/2014/main" id="{D9ACF85D-C01F-4EEF-8024-9F81B0EC523D}"/>
              </a:ext>
            </a:extLst>
          </p:cNvPr>
          <p:cNvSpPr txBox="1"/>
          <p:nvPr/>
        </p:nvSpPr>
        <p:spPr>
          <a:xfrm>
            <a:off x="9801795" y="3215640"/>
            <a:ext cx="884087" cy="4267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3.2</a:t>
            </a:r>
          </a:p>
        </p:txBody>
      </p:sp>
      <p:sp>
        <p:nvSpPr>
          <p:cNvPr id="57" name="TextBox 1">
            <a:extLst>
              <a:ext uri="{FF2B5EF4-FFF2-40B4-BE49-F238E27FC236}">
                <a16:creationId xmlns:a16="http://schemas.microsoft.com/office/drawing/2014/main" id="{A290A7DF-93C0-4EDB-BFFC-4303FDDB7B4F}"/>
              </a:ext>
            </a:extLst>
          </p:cNvPr>
          <p:cNvSpPr txBox="1"/>
          <p:nvPr/>
        </p:nvSpPr>
        <p:spPr>
          <a:xfrm>
            <a:off x="7678843" y="2579185"/>
            <a:ext cx="884087" cy="4267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4.0</a:t>
            </a:r>
          </a:p>
        </p:txBody>
      </p:sp>
      <p:sp>
        <p:nvSpPr>
          <p:cNvPr id="58" name="TextBox 1">
            <a:extLst>
              <a:ext uri="{FF2B5EF4-FFF2-40B4-BE49-F238E27FC236}">
                <a16:creationId xmlns:a16="http://schemas.microsoft.com/office/drawing/2014/main" id="{1A48F2C4-EEA4-4D92-A86C-D113071A8376}"/>
              </a:ext>
            </a:extLst>
          </p:cNvPr>
          <p:cNvSpPr txBox="1"/>
          <p:nvPr/>
        </p:nvSpPr>
        <p:spPr>
          <a:xfrm>
            <a:off x="7658190" y="4270615"/>
            <a:ext cx="884087" cy="4267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1.5</a:t>
            </a:r>
          </a:p>
        </p:txBody>
      </p:sp>
      <p:sp>
        <p:nvSpPr>
          <p:cNvPr id="59" name="TextBox 1">
            <a:extLst>
              <a:ext uri="{FF2B5EF4-FFF2-40B4-BE49-F238E27FC236}">
                <a16:creationId xmlns:a16="http://schemas.microsoft.com/office/drawing/2014/main" id="{D6DA8CA5-8F99-4C03-B492-D733492CD7E3}"/>
              </a:ext>
            </a:extLst>
          </p:cNvPr>
          <p:cNvSpPr txBox="1"/>
          <p:nvPr/>
        </p:nvSpPr>
        <p:spPr>
          <a:xfrm>
            <a:off x="7658191" y="4852923"/>
            <a:ext cx="884087" cy="4267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2.2</a:t>
            </a:r>
          </a:p>
        </p:txBody>
      </p:sp>
      <p:sp>
        <p:nvSpPr>
          <p:cNvPr id="60" name="TextBox 1">
            <a:extLst>
              <a:ext uri="{FF2B5EF4-FFF2-40B4-BE49-F238E27FC236}">
                <a16:creationId xmlns:a16="http://schemas.microsoft.com/office/drawing/2014/main" id="{1B184FE2-882C-4818-B6B2-34FCB6739FA6}"/>
              </a:ext>
            </a:extLst>
          </p:cNvPr>
          <p:cNvSpPr txBox="1"/>
          <p:nvPr/>
        </p:nvSpPr>
        <p:spPr>
          <a:xfrm>
            <a:off x="7658190" y="3586533"/>
            <a:ext cx="884087" cy="4267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3.5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42285C5-CD75-40A0-8718-8503A8F60891}"/>
              </a:ext>
            </a:extLst>
          </p:cNvPr>
          <p:cNvSpPr txBox="1"/>
          <p:nvPr/>
        </p:nvSpPr>
        <p:spPr>
          <a:xfrm>
            <a:off x="10033926" y="2296005"/>
            <a:ext cx="149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9.3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5F94641-83E1-49D6-93A6-7AC2FA54F3D6}"/>
              </a:ext>
            </a:extLst>
          </p:cNvPr>
          <p:cNvSpPr txBox="1"/>
          <p:nvPr/>
        </p:nvSpPr>
        <p:spPr>
          <a:xfrm>
            <a:off x="577383" y="6235941"/>
            <a:ext cx="7964893" cy="2974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Fuentes: </a:t>
            </a:r>
            <a:r>
              <a:rPr lang="en-US" sz="13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Ministerio</a:t>
            </a:r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3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Trabajo</a:t>
            </a:r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ANSES, SIPA, </a:t>
            </a:r>
            <a:r>
              <a:rPr lang="en-US" sz="13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Ministerio</a:t>
            </a:r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hacienda, DNCFP, </a:t>
            </a:r>
            <a:r>
              <a:rPr lang="en-US" sz="13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estimaciones</a:t>
            </a:r>
            <a:r>
              <a:rPr lang="en-US" sz="1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33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propias</a:t>
            </a:r>
            <a:endParaRPr lang="en-US" sz="133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1">
            <a:extLst>
              <a:ext uri="{FF2B5EF4-FFF2-40B4-BE49-F238E27FC236}">
                <a16:creationId xmlns:a16="http://schemas.microsoft.com/office/drawing/2014/main" id="{E5135B25-9B77-4AC5-B38A-891943E6515B}"/>
              </a:ext>
            </a:extLst>
          </p:cNvPr>
          <p:cNvSpPr txBox="1"/>
          <p:nvPr/>
        </p:nvSpPr>
        <p:spPr>
          <a:xfrm>
            <a:off x="9799208" y="4308468"/>
            <a:ext cx="884129" cy="35905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5.8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7832F38-0D64-4D27-BD3C-ED222F6D8ED4}"/>
              </a:ext>
            </a:extLst>
          </p:cNvPr>
          <p:cNvSpPr txBox="1"/>
          <p:nvPr/>
        </p:nvSpPr>
        <p:spPr>
          <a:xfrm>
            <a:off x="8696309" y="5311806"/>
            <a:ext cx="630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2020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CD1067-5100-4242-91BD-E2AB17241466}"/>
              </a:ext>
            </a:extLst>
          </p:cNvPr>
          <p:cNvGrpSpPr/>
          <p:nvPr/>
        </p:nvGrpSpPr>
        <p:grpSpPr>
          <a:xfrm>
            <a:off x="6949733" y="1866493"/>
            <a:ext cx="650756" cy="3491299"/>
            <a:chOff x="5212299" y="1558977"/>
            <a:chExt cx="488067" cy="2459366"/>
          </a:xfrm>
        </p:grpSpPr>
        <p:sp>
          <p:nvSpPr>
            <p:cNvPr id="66" name="Left Brace 65">
              <a:extLst>
                <a:ext uri="{FF2B5EF4-FFF2-40B4-BE49-F238E27FC236}">
                  <a16:creationId xmlns:a16="http://schemas.microsoft.com/office/drawing/2014/main" id="{70CD8824-3709-45BC-A692-AE09E3DBD3A1}"/>
                </a:ext>
              </a:extLst>
            </p:cNvPr>
            <p:cNvSpPr/>
            <p:nvPr/>
          </p:nvSpPr>
          <p:spPr>
            <a:xfrm>
              <a:off x="5598505" y="1558977"/>
              <a:ext cx="101861" cy="2459366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449A959A-CF38-4BD1-83AC-A295BE129FC2}"/>
                </a:ext>
              </a:extLst>
            </p:cNvPr>
            <p:cNvSpPr txBox="1"/>
            <p:nvPr/>
          </p:nvSpPr>
          <p:spPr>
            <a:xfrm>
              <a:off x="5212299" y="2662832"/>
              <a:ext cx="459569" cy="2370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11.7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14C47A0-881A-45CB-AFC8-958019CBDFC8}"/>
              </a:ext>
            </a:extLst>
          </p:cNvPr>
          <p:cNvGrpSpPr/>
          <p:nvPr/>
        </p:nvGrpSpPr>
        <p:grpSpPr>
          <a:xfrm>
            <a:off x="10263261" y="2689934"/>
            <a:ext cx="885116" cy="2660808"/>
            <a:chOff x="7697449" y="2407735"/>
            <a:chExt cx="663837" cy="1605321"/>
          </a:xfrm>
        </p:grpSpPr>
        <p:sp>
          <p:nvSpPr>
            <p:cNvPr id="69" name="Left Brace 68">
              <a:extLst>
                <a:ext uri="{FF2B5EF4-FFF2-40B4-BE49-F238E27FC236}">
                  <a16:creationId xmlns:a16="http://schemas.microsoft.com/office/drawing/2014/main" id="{2B9A9969-2148-470E-8CBE-136BFB9898FF}"/>
                </a:ext>
              </a:extLst>
            </p:cNvPr>
            <p:cNvSpPr/>
            <p:nvPr/>
          </p:nvSpPr>
          <p:spPr>
            <a:xfrm flipH="1">
              <a:off x="7697449" y="2407735"/>
              <a:ext cx="185506" cy="1605321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621EFE0E-A1BE-48C2-B50A-54BA5DAD7EA1}"/>
                </a:ext>
              </a:extLst>
            </p:cNvPr>
            <p:cNvSpPr txBox="1"/>
            <p:nvPr/>
          </p:nvSpPr>
          <p:spPr>
            <a:xfrm>
              <a:off x="7901717" y="3101175"/>
              <a:ext cx="459569" cy="2042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9.0</a:t>
              </a:r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B8C0EA17-A666-4A17-A5B8-92032D4C3747}"/>
              </a:ext>
            </a:extLst>
          </p:cNvPr>
          <p:cNvSpPr txBox="1"/>
          <p:nvPr/>
        </p:nvSpPr>
        <p:spPr>
          <a:xfrm>
            <a:off x="759448" y="1314298"/>
            <a:ext cx="9494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Millones</a:t>
            </a:r>
            <a:endParaRPr lang="en-US" sz="1600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28CCE47-B028-4817-983C-79E76156DBEE}"/>
              </a:ext>
            </a:extLst>
          </p:cNvPr>
          <p:cNvSpPr txBox="1"/>
          <p:nvPr/>
        </p:nvSpPr>
        <p:spPr>
          <a:xfrm>
            <a:off x="10492357" y="1302069"/>
            <a:ext cx="1135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% del PBI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FE29272-7DE2-4BAC-A129-E1D8E438D811}"/>
              </a:ext>
            </a:extLst>
          </p:cNvPr>
          <p:cNvSpPr/>
          <p:nvPr/>
        </p:nvSpPr>
        <p:spPr>
          <a:xfrm>
            <a:off x="9898992" y="2579184"/>
            <a:ext cx="802595" cy="278667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D98A4BB9-0A0D-4819-B8E3-2DDA7F0298A6}"/>
              </a:ext>
            </a:extLst>
          </p:cNvPr>
          <p:cNvSpPr/>
          <p:nvPr/>
        </p:nvSpPr>
        <p:spPr>
          <a:xfrm>
            <a:off x="7880006" y="5962241"/>
            <a:ext cx="105368" cy="10068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612FE12-B351-46C5-B632-B5C1E3DE0963}"/>
              </a:ext>
            </a:extLst>
          </p:cNvPr>
          <p:cNvSpPr/>
          <p:nvPr/>
        </p:nvSpPr>
        <p:spPr>
          <a:xfrm>
            <a:off x="5127107" y="3766399"/>
            <a:ext cx="802595" cy="159463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A3A746B-14FD-468A-B93E-DC49CFABBAF6}"/>
              </a:ext>
            </a:extLst>
          </p:cNvPr>
          <p:cNvSpPr txBox="1"/>
          <p:nvPr/>
        </p:nvSpPr>
        <p:spPr>
          <a:xfrm>
            <a:off x="4779539" y="3437811"/>
            <a:ext cx="149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Segoe UI Black" panose="020B0A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5.5</a:t>
            </a:r>
          </a:p>
        </p:txBody>
      </p:sp>
      <p:sp>
        <p:nvSpPr>
          <p:cNvPr id="77" name="TextBox 1">
            <a:extLst>
              <a:ext uri="{FF2B5EF4-FFF2-40B4-BE49-F238E27FC236}">
                <a16:creationId xmlns:a16="http://schemas.microsoft.com/office/drawing/2014/main" id="{0E45833A-1E0D-4710-9754-247C82CCF744}"/>
              </a:ext>
            </a:extLst>
          </p:cNvPr>
          <p:cNvSpPr txBox="1"/>
          <p:nvPr/>
        </p:nvSpPr>
        <p:spPr>
          <a:xfrm>
            <a:off x="2855568" y="4874875"/>
            <a:ext cx="884128" cy="35910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2.7</a:t>
            </a:r>
          </a:p>
        </p:txBody>
      </p:sp>
      <p:sp>
        <p:nvSpPr>
          <p:cNvPr id="78" name="TextBox 1">
            <a:extLst>
              <a:ext uri="{FF2B5EF4-FFF2-40B4-BE49-F238E27FC236}">
                <a16:creationId xmlns:a16="http://schemas.microsoft.com/office/drawing/2014/main" id="{54D8115E-530C-4AB8-B7C0-CFA32CE6F492}"/>
              </a:ext>
            </a:extLst>
          </p:cNvPr>
          <p:cNvSpPr txBox="1"/>
          <p:nvPr/>
        </p:nvSpPr>
        <p:spPr>
          <a:xfrm>
            <a:off x="2858296" y="4308468"/>
            <a:ext cx="884029" cy="35905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0.3</a:t>
            </a:r>
          </a:p>
        </p:txBody>
      </p:sp>
      <p:sp>
        <p:nvSpPr>
          <p:cNvPr id="79" name="TextBox 1">
            <a:extLst>
              <a:ext uri="{FF2B5EF4-FFF2-40B4-BE49-F238E27FC236}">
                <a16:creationId xmlns:a16="http://schemas.microsoft.com/office/drawing/2014/main" id="{25C94959-3B4D-4D0C-A760-0113679F7FAD}"/>
              </a:ext>
            </a:extLst>
          </p:cNvPr>
          <p:cNvSpPr txBox="1"/>
          <p:nvPr/>
        </p:nvSpPr>
        <p:spPr>
          <a:xfrm>
            <a:off x="4999215" y="4704719"/>
            <a:ext cx="884128" cy="35910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3.0</a:t>
            </a:r>
          </a:p>
        </p:txBody>
      </p:sp>
      <p:sp>
        <p:nvSpPr>
          <p:cNvPr id="80" name="TextBox 1">
            <a:extLst>
              <a:ext uri="{FF2B5EF4-FFF2-40B4-BE49-F238E27FC236}">
                <a16:creationId xmlns:a16="http://schemas.microsoft.com/office/drawing/2014/main" id="{25001DEE-8EB4-43E5-AC54-1B247A311DE9}"/>
              </a:ext>
            </a:extLst>
          </p:cNvPr>
          <p:cNvSpPr txBox="1"/>
          <p:nvPr/>
        </p:nvSpPr>
        <p:spPr>
          <a:xfrm>
            <a:off x="4999215" y="4053934"/>
            <a:ext cx="884128" cy="35910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1.2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84450E5-7097-412C-81E4-E4E8BE58A64C}"/>
              </a:ext>
            </a:extLst>
          </p:cNvPr>
          <p:cNvSpPr txBox="1"/>
          <p:nvPr/>
        </p:nvSpPr>
        <p:spPr>
          <a:xfrm>
            <a:off x="3816178" y="5311806"/>
            <a:ext cx="630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Segoe UI Light" panose="020B0502040204020203" pitchFamily="34" charset="0"/>
                <a:cs typeface="Segoe UI Light" panose="020B0502040204020203" pitchFamily="34" charset="0"/>
              </a:rPr>
              <a:t>2001</a:t>
            </a: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F38680C9-316A-4131-B2AB-3B0B842049BD}"/>
              </a:ext>
            </a:extLst>
          </p:cNvPr>
          <p:cNvGrpSpPr/>
          <p:nvPr/>
        </p:nvGrpSpPr>
        <p:grpSpPr>
          <a:xfrm>
            <a:off x="2211504" y="4483974"/>
            <a:ext cx="644065" cy="873816"/>
            <a:chOff x="1658627" y="3362981"/>
            <a:chExt cx="483049" cy="655362"/>
          </a:xfrm>
        </p:grpSpPr>
        <p:sp>
          <p:nvSpPr>
            <p:cNvPr id="83" name="Left Brace 82">
              <a:extLst>
                <a:ext uri="{FF2B5EF4-FFF2-40B4-BE49-F238E27FC236}">
                  <a16:creationId xmlns:a16="http://schemas.microsoft.com/office/drawing/2014/main" id="{041EEC74-5E18-4193-A788-3ECDCAF28FC0}"/>
                </a:ext>
              </a:extLst>
            </p:cNvPr>
            <p:cNvSpPr/>
            <p:nvPr/>
          </p:nvSpPr>
          <p:spPr>
            <a:xfrm>
              <a:off x="2039815" y="3362981"/>
              <a:ext cx="101861" cy="655362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5C26534-F158-41D4-9B25-E3E97F3F6040}"/>
                </a:ext>
              </a:extLst>
            </p:cNvPr>
            <p:cNvSpPr txBox="1"/>
            <p:nvPr/>
          </p:nvSpPr>
          <p:spPr>
            <a:xfrm>
              <a:off x="1658627" y="3563296"/>
              <a:ext cx="379141" cy="253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3.0</a:t>
              </a: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836B9E2A-205F-42BA-B0E8-72A7D6BEC964}"/>
              </a:ext>
            </a:extLst>
          </p:cNvPr>
          <p:cNvGrpSpPr/>
          <p:nvPr/>
        </p:nvGrpSpPr>
        <p:grpSpPr>
          <a:xfrm>
            <a:off x="5407693" y="4100292"/>
            <a:ext cx="782983" cy="1250451"/>
            <a:chOff x="4055769" y="3075219"/>
            <a:chExt cx="587237" cy="937838"/>
          </a:xfrm>
        </p:grpSpPr>
        <p:sp>
          <p:nvSpPr>
            <p:cNvPr id="86" name="Left Brace 85">
              <a:extLst>
                <a:ext uri="{FF2B5EF4-FFF2-40B4-BE49-F238E27FC236}">
                  <a16:creationId xmlns:a16="http://schemas.microsoft.com/office/drawing/2014/main" id="{619C869B-2115-4158-9D1A-4240797805DA}"/>
                </a:ext>
              </a:extLst>
            </p:cNvPr>
            <p:cNvSpPr/>
            <p:nvPr/>
          </p:nvSpPr>
          <p:spPr>
            <a:xfrm flipH="1">
              <a:off x="4055769" y="3075219"/>
              <a:ext cx="202002" cy="937838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EB8B76EC-7EBE-4AC1-AE55-DD197081DB77}"/>
                </a:ext>
              </a:extLst>
            </p:cNvPr>
            <p:cNvSpPr txBox="1"/>
            <p:nvPr/>
          </p:nvSpPr>
          <p:spPr>
            <a:xfrm>
              <a:off x="4263865" y="3393351"/>
              <a:ext cx="379141" cy="253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Segoe UI Light" panose="020B0502040204020203" pitchFamily="34" charset="0"/>
                  <a:cs typeface="Segoe UI Light" panose="020B0502040204020203" pitchFamily="34" charset="0"/>
                </a:rPr>
                <a:t>4.2</a:t>
              </a:r>
            </a:p>
          </p:txBody>
        </p: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83EE7738-9CAF-481D-B17A-C124A1D31D95}"/>
              </a:ext>
            </a:extLst>
          </p:cNvPr>
          <p:cNvSpPr txBox="1"/>
          <p:nvPr/>
        </p:nvSpPr>
        <p:spPr>
          <a:xfrm>
            <a:off x="7917347" y="5847301"/>
            <a:ext cx="1806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3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Gasto</a:t>
            </a:r>
            <a:r>
              <a:rPr lang="en-US" sz="1333" dirty="0">
                <a:latin typeface="Segoe UI Light" panose="020B0502040204020203" pitchFamily="34" charset="0"/>
                <a:cs typeface="Segoe UI Light" panose="020B0502040204020203" pitchFamily="34" charset="0"/>
              </a:rPr>
              <a:t> (%PBI)</a:t>
            </a:r>
          </a:p>
          <a:p>
            <a:r>
              <a:rPr lang="en-US" sz="1067" i="1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Eje</a:t>
            </a:r>
            <a:r>
              <a:rPr lang="en-US" sz="1067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 derecho</a:t>
            </a:r>
          </a:p>
        </p:txBody>
      </p:sp>
      <p:sp>
        <p:nvSpPr>
          <p:cNvPr id="89" name="TextBox 1">
            <a:extLst>
              <a:ext uri="{FF2B5EF4-FFF2-40B4-BE49-F238E27FC236}">
                <a16:creationId xmlns:a16="http://schemas.microsoft.com/office/drawing/2014/main" id="{CF32EB48-9D51-44C9-A836-29D6F75570AA}"/>
              </a:ext>
            </a:extLst>
          </p:cNvPr>
          <p:cNvSpPr txBox="1"/>
          <p:nvPr/>
        </p:nvSpPr>
        <p:spPr>
          <a:xfrm>
            <a:off x="7691234" y="1849478"/>
            <a:ext cx="884087" cy="4267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67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0.7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7AEAFD39-6360-4B24-B57C-7D1A8A3B147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613" t="23923" r="90542" b="19164"/>
          <a:stretch/>
        </p:blipFill>
        <p:spPr>
          <a:xfrm>
            <a:off x="10960001" y="1640623"/>
            <a:ext cx="224876" cy="390308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411C5A9-7628-417A-AFA1-C7B9B880D0C8}"/>
              </a:ext>
            </a:extLst>
          </p:cNvPr>
          <p:cNvSpPr/>
          <p:nvPr/>
        </p:nvSpPr>
        <p:spPr>
          <a:xfrm>
            <a:off x="4762225" y="5622872"/>
            <a:ext cx="5405753" cy="2686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866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2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2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4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2">
                                            <p:graphicEl>
                                              <a:chart seriesIdx="4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5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5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52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1000"/>
                                        <p:tgtEl>
                                          <p:spTgt spid="52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52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52">
                                            <p:graphicEl>
                                              <a:chart seriesIdx="3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graphicEl>
                                              <a:chart seriesIdx="4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52">
                                            <p:graphicEl>
                                              <a:chart seriesIdx="4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5" dur="500"/>
                                        <p:tgtEl>
                                          <p:spTgt spid="5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8" dur="500"/>
                                        <p:tgtEl>
                                          <p:spTgt spid="5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1" dur="500"/>
                                        <p:tgtEl>
                                          <p:spTgt spid="5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500"/>
                            </p:stCondLst>
                            <p:childTnLst>
                              <p:par>
                                <p:cTn id="1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2" grpId="0" uiExpand="1">
        <p:bldSub>
          <a:bldChart bld="categoryEl" animBg="0"/>
        </p:bldSub>
      </p:bldGraphic>
      <p:bldGraphic spid="53" grpId="0" uiExpand="1">
        <p:bldSub>
          <a:bldChart bld="category" animBg="0"/>
        </p:bldSub>
      </p:bldGraphic>
      <p:bldGraphic spid="53" grpId="1" uiExpand="1">
        <p:bldSub>
          <a:bldChart bld="category"/>
        </p:bldSub>
      </p:bldGraphic>
      <p:bldP spid="56" grpId="0"/>
      <p:bldP spid="56" grpId="1"/>
      <p:bldP spid="57" grpId="0"/>
      <p:bldP spid="58" grpId="0"/>
      <p:bldP spid="59" grpId="0"/>
      <p:bldP spid="60" grpId="0"/>
      <p:bldP spid="61" grpId="0"/>
      <p:bldP spid="63" grpId="0"/>
      <p:bldP spid="63" grpId="1"/>
      <p:bldP spid="72" grpId="0"/>
      <p:bldP spid="73" grpId="0" animBg="1"/>
      <p:bldP spid="74" grpId="0" animBg="1"/>
      <p:bldP spid="75" grpId="0" animBg="1"/>
      <p:bldP spid="76" grpId="0"/>
      <p:bldP spid="77" grpId="0"/>
      <p:bldP spid="78" grpId="0"/>
      <p:bldP spid="79" grpId="0"/>
      <p:bldP spid="79" grpId="1"/>
      <p:bldP spid="80" grpId="0"/>
      <p:bldP spid="80" grpId="1"/>
      <p:bldP spid="88" grpId="0"/>
      <p:bldP spid="89" grpId="0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281</Words>
  <Application>Microsoft Office PowerPoint</Application>
  <PresentationFormat>Widescreen</PresentationFormat>
  <Paragraphs>110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Palatino Linotype</vt:lpstr>
      <vt:lpstr>Segoe UI Black</vt:lpstr>
      <vt:lpstr>Segoe UI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Santiago Palay</dc:creator>
  <cp:lastModifiedBy>Alfonso Prat Gay</cp:lastModifiedBy>
  <cp:revision>24</cp:revision>
  <dcterms:created xsi:type="dcterms:W3CDTF">2020-12-06T12:14:59Z</dcterms:created>
  <dcterms:modified xsi:type="dcterms:W3CDTF">2020-12-10T17:37:21Z</dcterms:modified>
</cp:coreProperties>
</file>