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ocuments%20and%20Settings\regis.bonelli\Meus%20documentos\Bacha-Bonelli%20revisitado\K%20INV%20L%20PIB%20UT%20CAP%201940-2010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Meus%20documentos\Bacha-Bonelli%20revisitado\K%20INV%20L%20PIB%20UT%20CAP%201940-201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Meus%20documentos\Bacha-Bonelli%20revisitado\P%20regress&#227;o%20altern%2011081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Meus%20documentos\Bacha-Bonelli%20revisitado\P%20regress&#227;o%20altern%2011081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plotArea>
      <c:layout>
        <c:manualLayout>
          <c:layoutTarget val="inner"/>
          <c:xMode val="edge"/>
          <c:yMode val="edge"/>
          <c:x val="9.4177557109309168E-2"/>
          <c:y val="4.2141294838146048E-2"/>
          <c:w val="0.90582244289069092"/>
          <c:h val="0.92960629921259863"/>
        </c:manualLayout>
      </c:layout>
      <c:lineChart>
        <c:grouping val="standard"/>
        <c:ser>
          <c:idx val="0"/>
          <c:order val="0"/>
          <c:tx>
            <c:strRef>
              <c:f>Plan2!$I$2</c:f>
              <c:strCache>
                <c:ptCount val="1"/>
                <c:pt idx="0">
                  <c:v>Taxa PIB</c:v>
                </c:pt>
              </c:strCache>
            </c:strRef>
          </c:tx>
          <c:marker>
            <c:symbol val="none"/>
          </c:marker>
          <c:cat>
            <c:numRef>
              <c:f>Plan2!$A$10:$A$74</c:f>
              <c:numCache>
                <c:formatCode>General</c:formatCode>
                <c:ptCount val="65"/>
                <c:pt idx="0">
                  <c:v>1947</c:v>
                </c:pt>
                <c:pt idx="1">
                  <c:v>1948</c:v>
                </c:pt>
                <c:pt idx="2">
                  <c:v>1949</c:v>
                </c:pt>
                <c:pt idx="3">
                  <c:v>1950</c:v>
                </c:pt>
                <c:pt idx="4">
                  <c:v>1951</c:v>
                </c:pt>
                <c:pt idx="5">
                  <c:v>1952</c:v>
                </c:pt>
                <c:pt idx="6">
                  <c:v>1953</c:v>
                </c:pt>
                <c:pt idx="7">
                  <c:v>1954</c:v>
                </c:pt>
                <c:pt idx="8">
                  <c:v>1955</c:v>
                </c:pt>
                <c:pt idx="9">
                  <c:v>1956</c:v>
                </c:pt>
                <c:pt idx="10">
                  <c:v>1957</c:v>
                </c:pt>
                <c:pt idx="11">
                  <c:v>1958</c:v>
                </c:pt>
                <c:pt idx="12">
                  <c:v>1959</c:v>
                </c:pt>
                <c:pt idx="13">
                  <c:v>1960</c:v>
                </c:pt>
                <c:pt idx="14">
                  <c:v>1961</c:v>
                </c:pt>
                <c:pt idx="15">
                  <c:v>1962</c:v>
                </c:pt>
                <c:pt idx="16">
                  <c:v>1963</c:v>
                </c:pt>
                <c:pt idx="17">
                  <c:v>1964</c:v>
                </c:pt>
                <c:pt idx="18">
                  <c:v>1965</c:v>
                </c:pt>
                <c:pt idx="19">
                  <c:v>1966</c:v>
                </c:pt>
                <c:pt idx="20">
                  <c:v>1967</c:v>
                </c:pt>
                <c:pt idx="21">
                  <c:v>1968</c:v>
                </c:pt>
                <c:pt idx="22">
                  <c:v>1969</c:v>
                </c:pt>
                <c:pt idx="23">
                  <c:v>1970</c:v>
                </c:pt>
                <c:pt idx="24">
                  <c:v>1971</c:v>
                </c:pt>
                <c:pt idx="25">
                  <c:v>1972</c:v>
                </c:pt>
                <c:pt idx="26">
                  <c:v>1973</c:v>
                </c:pt>
                <c:pt idx="27">
                  <c:v>1974</c:v>
                </c:pt>
                <c:pt idx="28">
                  <c:v>1975</c:v>
                </c:pt>
                <c:pt idx="29">
                  <c:v>1976</c:v>
                </c:pt>
                <c:pt idx="30">
                  <c:v>1977</c:v>
                </c:pt>
                <c:pt idx="31">
                  <c:v>1978</c:v>
                </c:pt>
                <c:pt idx="32">
                  <c:v>1979</c:v>
                </c:pt>
                <c:pt idx="33">
                  <c:v>1980</c:v>
                </c:pt>
                <c:pt idx="34">
                  <c:v>1981</c:v>
                </c:pt>
                <c:pt idx="35">
                  <c:v>1982</c:v>
                </c:pt>
                <c:pt idx="36">
                  <c:v>1983</c:v>
                </c:pt>
                <c:pt idx="37">
                  <c:v>1984</c:v>
                </c:pt>
                <c:pt idx="38">
                  <c:v>1985</c:v>
                </c:pt>
                <c:pt idx="39">
                  <c:v>1986</c:v>
                </c:pt>
                <c:pt idx="40">
                  <c:v>1987</c:v>
                </c:pt>
                <c:pt idx="41">
                  <c:v>1988</c:v>
                </c:pt>
                <c:pt idx="42">
                  <c:v>1989</c:v>
                </c:pt>
                <c:pt idx="43">
                  <c:v>1990</c:v>
                </c:pt>
                <c:pt idx="44">
                  <c:v>1991</c:v>
                </c:pt>
                <c:pt idx="45">
                  <c:v>1992</c:v>
                </c:pt>
                <c:pt idx="46">
                  <c:v>1993</c:v>
                </c:pt>
                <c:pt idx="47">
                  <c:v>1994</c:v>
                </c:pt>
                <c:pt idx="48">
                  <c:v>1995</c:v>
                </c:pt>
                <c:pt idx="49">
                  <c:v>1996</c:v>
                </c:pt>
                <c:pt idx="50">
                  <c:v>1997</c:v>
                </c:pt>
                <c:pt idx="51">
                  <c:v>1998</c:v>
                </c:pt>
                <c:pt idx="52">
                  <c:v>1999</c:v>
                </c:pt>
                <c:pt idx="53">
                  <c:v>2000</c:v>
                </c:pt>
                <c:pt idx="54">
                  <c:v>2001</c:v>
                </c:pt>
                <c:pt idx="55">
                  <c:v>2002</c:v>
                </c:pt>
                <c:pt idx="56">
                  <c:v>2003</c:v>
                </c:pt>
                <c:pt idx="57">
                  <c:v>2004</c:v>
                </c:pt>
                <c:pt idx="58">
                  <c:v>2005</c:v>
                </c:pt>
                <c:pt idx="59">
                  <c:v>2006</c:v>
                </c:pt>
                <c:pt idx="60">
                  <c:v>2007</c:v>
                </c:pt>
                <c:pt idx="61">
                  <c:v>2008</c:v>
                </c:pt>
                <c:pt idx="62">
                  <c:v>2009</c:v>
                </c:pt>
                <c:pt idx="63">
                  <c:v>2010</c:v>
                </c:pt>
                <c:pt idx="64">
                  <c:v>2011</c:v>
                </c:pt>
              </c:numCache>
            </c:numRef>
          </c:cat>
          <c:val>
            <c:numRef>
              <c:f>Plan2!$I$10:$I$74</c:f>
              <c:numCache>
                <c:formatCode>0.000</c:formatCode>
                <c:ptCount val="65"/>
                <c:pt idx="0">
                  <c:v>2.3986583278012587E-2</c:v>
                </c:pt>
                <c:pt idx="1">
                  <c:v>9.6960780031882743E-2</c:v>
                </c:pt>
                <c:pt idx="2">
                  <c:v>7.6762096724025008E-2</c:v>
                </c:pt>
                <c:pt idx="3">
                  <c:v>6.7899508450173923E-2</c:v>
                </c:pt>
                <c:pt idx="4">
                  <c:v>4.9542950135687075E-2</c:v>
                </c:pt>
                <c:pt idx="5">
                  <c:v>7.2652387948144215E-2</c:v>
                </c:pt>
                <c:pt idx="6">
                  <c:v>4.700388102794447E-2</c:v>
                </c:pt>
                <c:pt idx="7">
                  <c:v>7.8018930537541248E-2</c:v>
                </c:pt>
                <c:pt idx="8">
                  <c:v>8.8321875843558745E-2</c:v>
                </c:pt>
                <c:pt idx="9">
                  <c:v>2.8717721611096758E-2</c:v>
                </c:pt>
                <c:pt idx="10">
                  <c:v>7.6926353322725571E-2</c:v>
                </c:pt>
                <c:pt idx="11">
                  <c:v>0.10810054918977552</c:v>
                </c:pt>
                <c:pt idx="12">
                  <c:v>9.8059611310393743E-2</c:v>
                </c:pt>
                <c:pt idx="13">
                  <c:v>9.3924713956685862E-2</c:v>
                </c:pt>
                <c:pt idx="14">
                  <c:v>8.6051858427459993E-2</c:v>
                </c:pt>
                <c:pt idx="15">
                  <c:v>6.5990589244614303E-2</c:v>
                </c:pt>
                <c:pt idx="16">
                  <c:v>5.9746722661267104E-3</c:v>
                </c:pt>
                <c:pt idx="17">
                  <c:v>3.4016382426091812E-2</c:v>
                </c:pt>
                <c:pt idx="18">
                  <c:v>2.4029598480068491E-2</c:v>
                </c:pt>
                <c:pt idx="19">
                  <c:v>6.7027291702253924E-2</c:v>
                </c:pt>
                <c:pt idx="20">
                  <c:v>4.1957069098170312E-2</c:v>
                </c:pt>
                <c:pt idx="21">
                  <c:v>9.8098989102305204E-2</c:v>
                </c:pt>
                <c:pt idx="22">
                  <c:v>9.4978083986772766E-2</c:v>
                </c:pt>
                <c:pt idx="23">
                  <c:v>0.10402147982114762</c:v>
                </c:pt>
                <c:pt idx="24">
                  <c:v>0.11357533974208379</c:v>
                </c:pt>
                <c:pt idx="25">
                  <c:v>0.1192257879396622</c:v>
                </c:pt>
                <c:pt idx="26">
                  <c:v>0.13969583266375538</c:v>
                </c:pt>
                <c:pt idx="27">
                  <c:v>8.1527543915678125E-2</c:v>
                </c:pt>
                <c:pt idx="28">
                  <c:v>5.1613259504948994E-2</c:v>
                </c:pt>
                <c:pt idx="29">
                  <c:v>0.10253658985526459</c:v>
                </c:pt>
                <c:pt idx="30">
                  <c:v>4.9340385069580384E-2</c:v>
                </c:pt>
                <c:pt idx="31">
                  <c:v>4.9988176859212911E-2</c:v>
                </c:pt>
                <c:pt idx="32">
                  <c:v>6.7351660918190004E-2</c:v>
                </c:pt>
                <c:pt idx="33">
                  <c:v>9.1985483696994927E-2</c:v>
                </c:pt>
                <c:pt idx="34">
                  <c:v>-4.2116161180370724E-2</c:v>
                </c:pt>
                <c:pt idx="35">
                  <c:v>7.8770519920027086E-3</c:v>
                </c:pt>
                <c:pt idx="36">
                  <c:v>-2.9339107993951452E-2</c:v>
                </c:pt>
                <c:pt idx="37">
                  <c:v>5.4268043637598434E-2</c:v>
                </c:pt>
                <c:pt idx="38">
                  <c:v>7.8354547156275434E-2</c:v>
                </c:pt>
                <c:pt idx="39">
                  <c:v>7.4582411853137867E-2</c:v>
                </c:pt>
                <c:pt idx="40">
                  <c:v>3.554797369391436E-2</c:v>
                </c:pt>
                <c:pt idx="41">
                  <c:v>-5.8818109699265784E-4</c:v>
                </c:pt>
                <c:pt idx="42">
                  <c:v>3.1595447804592211E-2</c:v>
                </c:pt>
                <c:pt idx="43">
                  <c:v>-4.3463888715093102E-2</c:v>
                </c:pt>
                <c:pt idx="44">
                  <c:v>1.0318336769145059E-2</c:v>
                </c:pt>
                <c:pt idx="45">
                  <c:v>-5.4509022793288731E-3</c:v>
                </c:pt>
                <c:pt idx="46">
                  <c:v>4.9004445313358722E-2</c:v>
                </c:pt>
                <c:pt idx="47">
                  <c:v>5.8828481664172871E-2</c:v>
                </c:pt>
                <c:pt idx="48">
                  <c:v>4.2128509756774866E-2</c:v>
                </c:pt>
                <c:pt idx="49">
                  <c:v>2.203170167793388E-2</c:v>
                </c:pt>
                <c:pt idx="50">
                  <c:v>3.3962086960572783E-2</c:v>
                </c:pt>
                <c:pt idx="51">
                  <c:v>-7.6279856244809724E-6</c:v>
                </c:pt>
                <c:pt idx="52">
                  <c:v>3.0108598508380492E-3</c:v>
                </c:pt>
                <c:pt idx="53">
                  <c:v>4.3038669601781404E-2</c:v>
                </c:pt>
                <c:pt idx="54">
                  <c:v>1.3131188097826133E-2</c:v>
                </c:pt>
                <c:pt idx="55">
                  <c:v>2.6580940854104541E-2</c:v>
                </c:pt>
                <c:pt idx="56">
                  <c:v>1.1466198229556889E-2</c:v>
                </c:pt>
                <c:pt idx="57">
                  <c:v>5.7122923760020913E-2</c:v>
                </c:pt>
                <c:pt idx="58">
                  <c:v>3.1596736128494611E-2</c:v>
                </c:pt>
                <c:pt idx="59">
                  <c:v>3.9710077426747453E-2</c:v>
                </c:pt>
                <c:pt idx="60">
                  <c:v>6.0914104284251591E-2</c:v>
                </c:pt>
                <c:pt idx="61">
                  <c:v>5.1360351173000973E-2</c:v>
                </c:pt>
                <c:pt idx="62">
                  <c:v>-6.4470124713182034E-3</c:v>
                </c:pt>
                <c:pt idx="63">
                  <c:v>7.4897729480864594E-2</c:v>
                </c:pt>
                <c:pt idx="64" formatCode="General">
                  <c:v>4.0000000000000112E-2</c:v>
                </c:pt>
              </c:numCache>
            </c:numRef>
          </c:val>
        </c:ser>
        <c:ser>
          <c:idx val="1"/>
          <c:order val="1"/>
          <c:tx>
            <c:strRef>
              <c:f>Plan2!$J$2</c:f>
              <c:strCache>
                <c:ptCount val="1"/>
                <c:pt idx="0">
                  <c:v>Md móvel quinquenal</c:v>
                </c:pt>
              </c:strCache>
            </c:strRef>
          </c:tx>
          <c:marker>
            <c:symbol val="none"/>
          </c:marker>
          <c:cat>
            <c:numRef>
              <c:f>Plan2!$A$10:$A$74</c:f>
              <c:numCache>
                <c:formatCode>General</c:formatCode>
                <c:ptCount val="65"/>
                <c:pt idx="0">
                  <c:v>1947</c:v>
                </c:pt>
                <c:pt idx="1">
                  <c:v>1948</c:v>
                </c:pt>
                <c:pt idx="2">
                  <c:v>1949</c:v>
                </c:pt>
                <c:pt idx="3">
                  <c:v>1950</c:v>
                </c:pt>
                <c:pt idx="4">
                  <c:v>1951</c:v>
                </c:pt>
                <c:pt idx="5">
                  <c:v>1952</c:v>
                </c:pt>
                <c:pt idx="6">
                  <c:v>1953</c:v>
                </c:pt>
                <c:pt idx="7">
                  <c:v>1954</c:v>
                </c:pt>
                <c:pt idx="8">
                  <c:v>1955</c:v>
                </c:pt>
                <c:pt idx="9">
                  <c:v>1956</c:v>
                </c:pt>
                <c:pt idx="10">
                  <c:v>1957</c:v>
                </c:pt>
                <c:pt idx="11">
                  <c:v>1958</c:v>
                </c:pt>
                <c:pt idx="12">
                  <c:v>1959</c:v>
                </c:pt>
                <c:pt idx="13">
                  <c:v>1960</c:v>
                </c:pt>
                <c:pt idx="14">
                  <c:v>1961</c:v>
                </c:pt>
                <c:pt idx="15">
                  <c:v>1962</c:v>
                </c:pt>
                <c:pt idx="16">
                  <c:v>1963</c:v>
                </c:pt>
                <c:pt idx="17">
                  <c:v>1964</c:v>
                </c:pt>
                <c:pt idx="18">
                  <c:v>1965</c:v>
                </c:pt>
                <c:pt idx="19">
                  <c:v>1966</c:v>
                </c:pt>
                <c:pt idx="20">
                  <c:v>1967</c:v>
                </c:pt>
                <c:pt idx="21">
                  <c:v>1968</c:v>
                </c:pt>
                <c:pt idx="22">
                  <c:v>1969</c:v>
                </c:pt>
                <c:pt idx="23">
                  <c:v>1970</c:v>
                </c:pt>
                <c:pt idx="24">
                  <c:v>1971</c:v>
                </c:pt>
                <c:pt idx="25">
                  <c:v>1972</c:v>
                </c:pt>
                <c:pt idx="26">
                  <c:v>1973</c:v>
                </c:pt>
                <c:pt idx="27">
                  <c:v>1974</c:v>
                </c:pt>
                <c:pt idx="28">
                  <c:v>1975</c:v>
                </c:pt>
                <c:pt idx="29">
                  <c:v>1976</c:v>
                </c:pt>
                <c:pt idx="30">
                  <c:v>1977</c:v>
                </c:pt>
                <c:pt idx="31">
                  <c:v>1978</c:v>
                </c:pt>
                <c:pt idx="32">
                  <c:v>1979</c:v>
                </c:pt>
                <c:pt idx="33">
                  <c:v>1980</c:v>
                </c:pt>
                <c:pt idx="34">
                  <c:v>1981</c:v>
                </c:pt>
                <c:pt idx="35">
                  <c:v>1982</c:v>
                </c:pt>
                <c:pt idx="36">
                  <c:v>1983</c:v>
                </c:pt>
                <c:pt idx="37">
                  <c:v>1984</c:v>
                </c:pt>
                <c:pt idx="38">
                  <c:v>1985</c:v>
                </c:pt>
                <c:pt idx="39">
                  <c:v>1986</c:v>
                </c:pt>
                <c:pt idx="40">
                  <c:v>1987</c:v>
                </c:pt>
                <c:pt idx="41">
                  <c:v>1988</c:v>
                </c:pt>
                <c:pt idx="42">
                  <c:v>1989</c:v>
                </c:pt>
                <c:pt idx="43">
                  <c:v>1990</c:v>
                </c:pt>
                <c:pt idx="44">
                  <c:v>1991</c:v>
                </c:pt>
                <c:pt idx="45">
                  <c:v>1992</c:v>
                </c:pt>
                <c:pt idx="46">
                  <c:v>1993</c:v>
                </c:pt>
                <c:pt idx="47">
                  <c:v>1994</c:v>
                </c:pt>
                <c:pt idx="48">
                  <c:v>1995</c:v>
                </c:pt>
                <c:pt idx="49">
                  <c:v>1996</c:v>
                </c:pt>
                <c:pt idx="50">
                  <c:v>1997</c:v>
                </c:pt>
                <c:pt idx="51">
                  <c:v>1998</c:v>
                </c:pt>
                <c:pt idx="52">
                  <c:v>1999</c:v>
                </c:pt>
                <c:pt idx="53">
                  <c:v>2000</c:v>
                </c:pt>
                <c:pt idx="54">
                  <c:v>2001</c:v>
                </c:pt>
                <c:pt idx="55">
                  <c:v>2002</c:v>
                </c:pt>
                <c:pt idx="56">
                  <c:v>2003</c:v>
                </c:pt>
                <c:pt idx="57">
                  <c:v>2004</c:v>
                </c:pt>
                <c:pt idx="58">
                  <c:v>2005</c:v>
                </c:pt>
                <c:pt idx="59">
                  <c:v>2006</c:v>
                </c:pt>
                <c:pt idx="60">
                  <c:v>2007</c:v>
                </c:pt>
                <c:pt idx="61">
                  <c:v>2008</c:v>
                </c:pt>
                <c:pt idx="62">
                  <c:v>2009</c:v>
                </c:pt>
                <c:pt idx="63">
                  <c:v>2010</c:v>
                </c:pt>
                <c:pt idx="64">
                  <c:v>2011</c:v>
                </c:pt>
              </c:numCache>
            </c:numRef>
          </c:cat>
          <c:val>
            <c:numRef>
              <c:f>Plan2!$J$10:$J$74</c:f>
              <c:numCache>
                <c:formatCode>0.000</c:formatCode>
                <c:ptCount val="65"/>
                <c:pt idx="0">
                  <c:v>6.6604743951523424E-2</c:v>
                </c:pt>
                <c:pt idx="1">
                  <c:v>6.8993759789108794E-2</c:v>
                </c:pt>
                <c:pt idx="2">
                  <c:v>6.9148829741748824E-2</c:v>
                </c:pt>
                <c:pt idx="3">
                  <c:v>7.6322292799992794E-2</c:v>
                </c:pt>
                <c:pt idx="4">
                  <c:v>6.303038372395596E-2</c:v>
                </c:pt>
                <c:pt idx="5">
                  <c:v>7.2763544657982682E-2</c:v>
                </c:pt>
                <c:pt idx="6">
                  <c:v>6.2772164857195001E-2</c:v>
                </c:pt>
                <c:pt idx="7">
                  <c:v>6.302353161989753E-2</c:v>
                </c:pt>
                <c:pt idx="8">
                  <c:v>6.7108005098574397E-2</c:v>
                </c:pt>
                <c:pt idx="9">
                  <c:v>6.2942959393656434E-2</c:v>
                </c:pt>
                <c:pt idx="10">
                  <c:v>6.3797752468572916E-2</c:v>
                </c:pt>
                <c:pt idx="11">
                  <c:v>7.601708610093981E-2</c:v>
                </c:pt>
                <c:pt idx="12">
                  <c:v>8.0025222255510786E-2</c:v>
                </c:pt>
                <c:pt idx="13">
                  <c:v>8.1145789878134839E-2</c:v>
                </c:pt>
                <c:pt idx="14">
                  <c:v>9.2612617241407499E-2</c:v>
                </c:pt>
                <c:pt idx="15">
                  <c:v>9.0425464425785348E-2</c:v>
                </c:pt>
                <c:pt idx="16">
                  <c:v>7.0000289041055958E-2</c:v>
                </c:pt>
                <c:pt idx="17">
                  <c:v>5.7191643264195173E-2</c:v>
                </c:pt>
                <c:pt idx="18">
                  <c:v>4.3212620168872104E-2</c:v>
                </c:pt>
                <c:pt idx="19">
                  <c:v>3.9407706823831143E-2</c:v>
                </c:pt>
                <c:pt idx="20">
                  <c:v>3.4601002794542292E-2</c:v>
                </c:pt>
                <c:pt idx="21">
                  <c:v>5.3025866161777645E-2</c:v>
                </c:pt>
                <c:pt idx="22">
                  <c:v>6.5218206473914062E-2</c:v>
                </c:pt>
                <c:pt idx="23">
                  <c:v>8.1216582742129895E-2</c:v>
                </c:pt>
                <c:pt idx="24">
                  <c:v>9.0526192350098109E-2</c:v>
                </c:pt>
                <c:pt idx="25">
                  <c:v>0.10597993611839385</c:v>
                </c:pt>
                <c:pt idx="26">
                  <c:v>0.11429930483068466</c:v>
                </c:pt>
                <c:pt idx="27">
                  <c:v>0.11160919681646446</c:v>
                </c:pt>
                <c:pt idx="28">
                  <c:v>0.10112755275322577</c:v>
                </c:pt>
                <c:pt idx="29">
                  <c:v>9.8919802775862792E-2</c:v>
                </c:pt>
                <c:pt idx="30">
                  <c:v>8.4942722201845205E-2</c:v>
                </c:pt>
                <c:pt idx="31">
                  <c:v>6.7001191040937408E-2</c:v>
                </c:pt>
                <c:pt idx="32">
                  <c:v>6.4166014441440059E-2</c:v>
                </c:pt>
                <c:pt idx="33">
                  <c:v>7.2240459279848332E-2</c:v>
                </c:pt>
                <c:pt idx="34">
                  <c:v>4.3309909072721434E-2</c:v>
                </c:pt>
                <c:pt idx="35">
                  <c:v>3.5017242457206263E-2</c:v>
                </c:pt>
                <c:pt idx="36">
                  <c:v>1.9151785486573081E-2</c:v>
                </c:pt>
                <c:pt idx="37">
                  <c:v>1.6535062030454722E-2</c:v>
                </c:pt>
                <c:pt idx="38">
                  <c:v>1.3808874722310958E-2</c:v>
                </c:pt>
                <c:pt idx="39">
                  <c:v>3.7148589329012195E-2</c:v>
                </c:pt>
                <c:pt idx="40">
                  <c:v>4.2682773669394464E-2</c:v>
                </c:pt>
                <c:pt idx="41">
                  <c:v>4.8432959048786889E-2</c:v>
                </c:pt>
                <c:pt idx="42">
                  <c:v>4.3898439882185551E-2</c:v>
                </c:pt>
                <c:pt idx="43">
                  <c:v>1.9534752707911343E-2</c:v>
                </c:pt>
                <c:pt idx="44">
                  <c:v>6.6819376911131422E-3</c:v>
                </c:pt>
                <c:pt idx="45">
                  <c:v>-1.5178375035354921E-3</c:v>
                </c:pt>
                <c:pt idx="46">
                  <c:v>8.4006877785348724E-3</c:v>
                </c:pt>
                <c:pt idx="47">
                  <c:v>1.3847294550450926E-2</c:v>
                </c:pt>
                <c:pt idx="48">
                  <c:v>3.0965774244824606E-2</c:v>
                </c:pt>
                <c:pt idx="49">
                  <c:v>3.3308447226582209E-2</c:v>
                </c:pt>
                <c:pt idx="50">
                  <c:v>4.1191045074562255E-2</c:v>
                </c:pt>
                <c:pt idx="51">
                  <c:v>3.1388630414766215E-2</c:v>
                </c:pt>
                <c:pt idx="52">
                  <c:v>2.022510605209895E-2</c:v>
                </c:pt>
                <c:pt idx="53">
                  <c:v>2.0407138021100571E-2</c:v>
                </c:pt>
                <c:pt idx="54">
                  <c:v>1.8627035305078879E-2</c:v>
                </c:pt>
                <c:pt idx="55">
                  <c:v>1.7150806083785147E-2</c:v>
                </c:pt>
                <c:pt idx="56">
                  <c:v>1.944557132682145E-2</c:v>
                </c:pt>
                <c:pt idx="57">
                  <c:v>3.0267984108657806E-2</c:v>
                </c:pt>
                <c:pt idx="58">
                  <c:v>2.7979597414000898E-2</c:v>
                </c:pt>
                <c:pt idx="59">
                  <c:v>3.3295375279785024E-2</c:v>
                </c:pt>
                <c:pt idx="60">
                  <c:v>4.0162007965814546E-2</c:v>
                </c:pt>
                <c:pt idx="61">
                  <c:v>4.8140838554502956E-2</c:v>
                </c:pt>
                <c:pt idx="62">
                  <c:v>3.5426851308235204E-2</c:v>
                </c:pt>
                <c:pt idx="63">
                  <c:v>4.4087049978709422E-2</c:v>
                </c:pt>
                <c:pt idx="64">
                  <c:v>4.4145034493359797E-2</c:v>
                </c:pt>
              </c:numCache>
            </c:numRef>
          </c:val>
        </c:ser>
        <c:marker val="1"/>
        <c:axId val="46191744"/>
        <c:axId val="46193280"/>
      </c:lineChart>
      <c:catAx>
        <c:axId val="4619174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700">
                <a:latin typeface="Times New Roman" pitchFamily="18" charset="0"/>
                <a:cs typeface="Times New Roman" pitchFamily="18" charset="0"/>
              </a:defRPr>
            </a:pPr>
            <a:endParaRPr lang="pt-BR"/>
          </a:p>
        </c:txPr>
        <c:crossAx val="46193280"/>
        <c:crosses val="autoZero"/>
        <c:auto val="1"/>
        <c:lblAlgn val="ctr"/>
        <c:lblOffset val="100"/>
      </c:catAx>
      <c:valAx>
        <c:axId val="46193280"/>
        <c:scaling>
          <c:orientation val="minMax"/>
          <c:min val="-5.0000000000000114E-2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 sz="900">
                <a:latin typeface="Times New Roman" pitchFamily="18" charset="0"/>
                <a:cs typeface="Times New Roman" pitchFamily="18" charset="0"/>
              </a:defRPr>
            </a:pPr>
            <a:endParaRPr lang="pt-BR"/>
          </a:p>
        </c:txPr>
        <c:crossAx val="46191744"/>
        <c:crosses val="autoZero"/>
        <c:crossBetween val="between"/>
        <c:majorUnit val="2.5000000000000185E-2"/>
      </c:valAx>
    </c:plotArea>
    <c:legend>
      <c:legendPos val="r"/>
      <c:layout>
        <c:manualLayout>
          <c:xMode val="edge"/>
          <c:yMode val="edge"/>
          <c:x val="0.62983333333333913"/>
          <c:y val="8.7579104695246504E-2"/>
          <c:w val="0.35627777777778113"/>
          <c:h val="0.14891586468358123"/>
        </c:manualLayout>
      </c:layout>
      <c:txPr>
        <a:bodyPr/>
        <a:lstStyle/>
        <a:p>
          <a:pPr>
            <a:defRPr sz="900">
              <a:latin typeface="Times New Roman" pitchFamily="18" charset="0"/>
              <a:cs typeface="Times New Roman" pitchFamily="18" charset="0"/>
            </a:defRPr>
          </a:pPr>
          <a:endParaRPr lang="pt-BR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autoTitleDeleted val="1"/>
    <c:plotArea>
      <c:layout>
        <c:manualLayout>
          <c:layoutTarget val="inner"/>
          <c:xMode val="edge"/>
          <c:yMode val="edge"/>
          <c:x val="9.1419072615923011E-2"/>
          <c:y val="5.1400554097404488E-2"/>
          <c:w val="0.90315026246719265"/>
          <c:h val="0.76084098862642313"/>
        </c:manualLayout>
      </c:layout>
      <c:lineChart>
        <c:grouping val="standard"/>
        <c:ser>
          <c:idx val="1"/>
          <c:order val="1"/>
          <c:tx>
            <c:strRef>
              <c:f>"Produtividade do Capital"</c:f>
            </c:strRef>
          </c:tx>
          <c:marker>
            <c:symbol val="none"/>
          </c:marker>
          <c:cat>
            <c:multiLvlStrRef>
              <c:f>Plan2!$A$10:$A$73</c:f>
            </c:multiLvlStrRef>
          </c:cat>
          <c:val>
            <c:numRef>
              <c:f>Plan2!$L$10:$L$73</c:f>
            </c:numRef>
          </c:val>
        </c:ser>
        <c:ser>
          <c:idx val="0"/>
          <c:order val="0"/>
          <c:tx>
            <c:v>Produtividade do Capital</c:v>
          </c:tx>
          <c:marker>
            <c:symbol val="none"/>
          </c:marker>
          <c:cat>
            <c:numRef>
              <c:f>'[K INV L PIB UT CAP 1940-2010.xlsx]Plan2'!$A$10:$A$73</c:f>
              <c:numCache>
                <c:formatCode>General</c:formatCode>
                <c:ptCount val="64"/>
                <c:pt idx="0">
                  <c:v>1947</c:v>
                </c:pt>
                <c:pt idx="1">
                  <c:v>1948</c:v>
                </c:pt>
                <c:pt idx="2">
                  <c:v>1949</c:v>
                </c:pt>
                <c:pt idx="3">
                  <c:v>1950</c:v>
                </c:pt>
                <c:pt idx="4">
                  <c:v>1951</c:v>
                </c:pt>
                <c:pt idx="5">
                  <c:v>1952</c:v>
                </c:pt>
                <c:pt idx="6">
                  <c:v>1953</c:v>
                </c:pt>
                <c:pt idx="7">
                  <c:v>1954</c:v>
                </c:pt>
                <c:pt idx="8">
                  <c:v>1955</c:v>
                </c:pt>
                <c:pt idx="9">
                  <c:v>1956</c:v>
                </c:pt>
                <c:pt idx="10">
                  <c:v>1957</c:v>
                </c:pt>
                <c:pt idx="11">
                  <c:v>1958</c:v>
                </c:pt>
                <c:pt idx="12">
                  <c:v>1959</c:v>
                </c:pt>
                <c:pt idx="13">
                  <c:v>1960</c:v>
                </c:pt>
                <c:pt idx="14">
                  <c:v>1961</c:v>
                </c:pt>
                <c:pt idx="15">
                  <c:v>1962</c:v>
                </c:pt>
                <c:pt idx="16">
                  <c:v>1963</c:v>
                </c:pt>
                <c:pt idx="17">
                  <c:v>1964</c:v>
                </c:pt>
                <c:pt idx="18">
                  <c:v>1965</c:v>
                </c:pt>
                <c:pt idx="19">
                  <c:v>1966</c:v>
                </c:pt>
                <c:pt idx="20">
                  <c:v>1967</c:v>
                </c:pt>
                <c:pt idx="21">
                  <c:v>1968</c:v>
                </c:pt>
                <c:pt idx="22">
                  <c:v>1969</c:v>
                </c:pt>
                <c:pt idx="23">
                  <c:v>1970</c:v>
                </c:pt>
                <c:pt idx="24">
                  <c:v>1971</c:v>
                </c:pt>
                <c:pt idx="25">
                  <c:v>1972</c:v>
                </c:pt>
                <c:pt idx="26">
                  <c:v>1973</c:v>
                </c:pt>
                <c:pt idx="27">
                  <c:v>1974</c:v>
                </c:pt>
                <c:pt idx="28">
                  <c:v>1975</c:v>
                </c:pt>
                <c:pt idx="29">
                  <c:v>1976</c:v>
                </c:pt>
                <c:pt idx="30">
                  <c:v>1977</c:v>
                </c:pt>
                <c:pt idx="31">
                  <c:v>1978</c:v>
                </c:pt>
                <c:pt idx="32">
                  <c:v>1979</c:v>
                </c:pt>
                <c:pt idx="33">
                  <c:v>1980</c:v>
                </c:pt>
                <c:pt idx="34">
                  <c:v>1981</c:v>
                </c:pt>
                <c:pt idx="35">
                  <c:v>1982</c:v>
                </c:pt>
                <c:pt idx="36">
                  <c:v>1983</c:v>
                </c:pt>
                <c:pt idx="37">
                  <c:v>1984</c:v>
                </c:pt>
                <c:pt idx="38">
                  <c:v>1985</c:v>
                </c:pt>
                <c:pt idx="39">
                  <c:v>1986</c:v>
                </c:pt>
                <c:pt idx="40">
                  <c:v>1987</c:v>
                </c:pt>
                <c:pt idx="41">
                  <c:v>1988</c:v>
                </c:pt>
                <c:pt idx="42">
                  <c:v>1989</c:v>
                </c:pt>
                <c:pt idx="43">
                  <c:v>1990</c:v>
                </c:pt>
                <c:pt idx="44">
                  <c:v>1991</c:v>
                </c:pt>
                <c:pt idx="45">
                  <c:v>1992</c:v>
                </c:pt>
                <c:pt idx="46">
                  <c:v>1993</c:v>
                </c:pt>
                <c:pt idx="47">
                  <c:v>1994</c:v>
                </c:pt>
                <c:pt idx="48">
                  <c:v>1995</c:v>
                </c:pt>
                <c:pt idx="49">
                  <c:v>1996</c:v>
                </c:pt>
                <c:pt idx="50">
                  <c:v>1997</c:v>
                </c:pt>
                <c:pt idx="51">
                  <c:v>1998</c:v>
                </c:pt>
                <c:pt idx="52">
                  <c:v>1999</c:v>
                </c:pt>
                <c:pt idx="53">
                  <c:v>2000</c:v>
                </c:pt>
                <c:pt idx="54">
                  <c:v>2001</c:v>
                </c:pt>
                <c:pt idx="55">
                  <c:v>2002</c:v>
                </c:pt>
                <c:pt idx="56">
                  <c:v>2003</c:v>
                </c:pt>
                <c:pt idx="57">
                  <c:v>2004</c:v>
                </c:pt>
                <c:pt idx="58">
                  <c:v>2005</c:v>
                </c:pt>
                <c:pt idx="59">
                  <c:v>2006</c:v>
                </c:pt>
                <c:pt idx="60">
                  <c:v>2007</c:v>
                </c:pt>
                <c:pt idx="61">
                  <c:v>2008</c:v>
                </c:pt>
                <c:pt idx="62">
                  <c:v>2009</c:v>
                </c:pt>
                <c:pt idx="63">
                  <c:v>2010</c:v>
                </c:pt>
              </c:numCache>
            </c:numRef>
          </c:cat>
          <c:val>
            <c:numRef>
              <c:f>'[K INV L PIB UT CAP 1940-2010.xlsx]Plan2'!$L$10:$L$73</c:f>
              <c:numCache>
                <c:formatCode>_(* #,##0.0000_);_(* \(#,##0.0000\);_(* "-"??_);_(@_)</c:formatCode>
                <c:ptCount val="64"/>
                <c:pt idx="0">
                  <c:v>0.69991888033507954</c:v>
                </c:pt>
                <c:pt idx="1">
                  <c:v>0.69260492442157751</c:v>
                </c:pt>
                <c:pt idx="2">
                  <c:v>0.6821623952521596</c:v>
                </c:pt>
                <c:pt idx="3">
                  <c:v>0.67210956172019054</c:v>
                </c:pt>
                <c:pt idx="4">
                  <c:v>0.65478335414151956</c:v>
                </c:pt>
                <c:pt idx="5">
                  <c:v>0.63213374016009283</c:v>
                </c:pt>
                <c:pt idx="6">
                  <c:v>0.61076508663410112</c:v>
                </c:pt>
                <c:pt idx="7">
                  <c:v>0.6032942455594511</c:v>
                </c:pt>
                <c:pt idx="8">
                  <c:v>0.60393988459388526</c:v>
                </c:pt>
                <c:pt idx="9">
                  <c:v>0.59494540298681842</c:v>
                </c:pt>
                <c:pt idx="10">
                  <c:v>0.59318595378529637</c:v>
                </c:pt>
                <c:pt idx="11">
                  <c:v>0.59769031846209852</c:v>
                </c:pt>
                <c:pt idx="12">
                  <c:v>0.59818357131485678</c:v>
                </c:pt>
                <c:pt idx="13">
                  <c:v>0.60228796195567991</c:v>
                </c:pt>
                <c:pt idx="14">
                  <c:v>0.60964793212323565</c:v>
                </c:pt>
                <c:pt idx="15">
                  <c:v>0.62141605648605269</c:v>
                </c:pt>
                <c:pt idx="16">
                  <c:v>0.6056921406481659</c:v>
                </c:pt>
                <c:pt idx="17">
                  <c:v>0.59785641807646661</c:v>
                </c:pt>
                <c:pt idx="18">
                  <c:v>0.58956460070507821</c:v>
                </c:pt>
                <c:pt idx="19">
                  <c:v>0.58536442145093659</c:v>
                </c:pt>
                <c:pt idx="20">
                  <c:v>0.57517271268473769</c:v>
                </c:pt>
                <c:pt idx="21">
                  <c:v>0.5748326729308465</c:v>
                </c:pt>
                <c:pt idx="22">
                  <c:v>0.57152700795482103</c:v>
                </c:pt>
                <c:pt idx="23">
                  <c:v>0.57637204263744168</c:v>
                </c:pt>
                <c:pt idx="24">
                  <c:v>0.5827282855281386</c:v>
                </c:pt>
                <c:pt idx="25">
                  <c:v>0.59229198530099858</c:v>
                </c:pt>
                <c:pt idx="26">
                  <c:v>0.60228966853841959</c:v>
                </c:pt>
                <c:pt idx="27">
                  <c:v>0.58922547562262917</c:v>
                </c:pt>
                <c:pt idx="28">
                  <c:v>0.55953328448679507</c:v>
                </c:pt>
                <c:pt idx="29">
                  <c:v>0.55116506816933042</c:v>
                </c:pt>
                <c:pt idx="30">
                  <c:v>0.53311092076545741</c:v>
                </c:pt>
                <c:pt idx="31">
                  <c:v>0.5238955504102617</c:v>
                </c:pt>
                <c:pt idx="32">
                  <c:v>0.51867879541471362</c:v>
                </c:pt>
                <c:pt idx="33">
                  <c:v>0.51711800241365768</c:v>
                </c:pt>
                <c:pt idx="34">
                  <c:v>0.48216695484002386</c:v>
                </c:pt>
                <c:pt idx="35">
                  <c:v>0.46906603168517036</c:v>
                </c:pt>
                <c:pt idx="36">
                  <c:v>0.44972023272555839</c:v>
                </c:pt>
                <c:pt idx="37">
                  <c:v>0.45844884998125962</c:v>
                </c:pt>
                <c:pt idx="38">
                  <c:v>0.46484885011439531</c:v>
                </c:pt>
                <c:pt idx="39">
                  <c:v>0.46963178552037593</c:v>
                </c:pt>
                <c:pt idx="40">
                  <c:v>0.46728982504893196</c:v>
                </c:pt>
                <c:pt idx="41">
                  <c:v>0.45566291776066653</c:v>
                </c:pt>
                <c:pt idx="42">
                  <c:v>0.45119861944699236</c:v>
                </c:pt>
                <c:pt idx="43">
                  <c:v>0.44521230843724768</c:v>
                </c:pt>
                <c:pt idx="44">
                  <c:v>0.44057925200404668</c:v>
                </c:pt>
                <c:pt idx="45">
                  <c:v>0.44027424859310343</c:v>
                </c:pt>
                <c:pt idx="46">
                  <c:v>0.44045897191668132</c:v>
                </c:pt>
                <c:pt idx="47">
                  <c:v>0.44673417311895092</c:v>
                </c:pt>
                <c:pt idx="48">
                  <c:v>0.44266984318056196</c:v>
                </c:pt>
                <c:pt idx="49">
                  <c:v>0.44675476343877835</c:v>
                </c:pt>
                <c:pt idx="50">
                  <c:v>0.44519014608293928</c:v>
                </c:pt>
                <c:pt idx="51">
                  <c:v>0.43881737718326602</c:v>
                </c:pt>
                <c:pt idx="52">
                  <c:v>0.43357990007225378</c:v>
                </c:pt>
                <c:pt idx="53">
                  <c:v>0.43637092147117457</c:v>
                </c:pt>
                <c:pt idx="54">
                  <c:v>0.43621305193676496</c:v>
                </c:pt>
                <c:pt idx="55">
                  <c:v>0.4461063297629248</c:v>
                </c:pt>
                <c:pt idx="56">
                  <c:v>0.43997860748891793</c:v>
                </c:pt>
                <c:pt idx="57">
                  <c:v>0.44866590255641126</c:v>
                </c:pt>
                <c:pt idx="58">
                  <c:v>0.45141046885381964</c:v>
                </c:pt>
                <c:pt idx="59">
                  <c:v>0.46316709819184931</c:v>
                </c:pt>
                <c:pt idx="60">
                  <c:v>0.47806159018299782</c:v>
                </c:pt>
                <c:pt idx="61">
                  <c:v>0.47762590178036546</c:v>
                </c:pt>
                <c:pt idx="62">
                  <c:v>0.47928849002794977</c:v>
                </c:pt>
                <c:pt idx="63">
                  <c:v>0.48080901762494005</c:v>
                </c:pt>
              </c:numCache>
            </c:numRef>
          </c:val>
        </c:ser>
        <c:marker val="1"/>
        <c:axId val="47004672"/>
        <c:axId val="47010560"/>
      </c:lineChart>
      <c:catAx>
        <c:axId val="47004672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/>
            </a:pPr>
            <a:endParaRPr lang="pt-BR"/>
          </a:p>
        </c:txPr>
        <c:crossAx val="47010560"/>
        <c:crosses val="autoZero"/>
        <c:auto val="1"/>
        <c:lblAlgn val="ctr"/>
        <c:lblOffset val="100"/>
      </c:catAx>
      <c:valAx>
        <c:axId val="47010560"/>
        <c:scaling>
          <c:orientation val="minMax"/>
          <c:max val="0.70000000000000062"/>
          <c:min val="0.4"/>
        </c:scaling>
        <c:axPos val="l"/>
        <c:majorGridlines/>
        <c:numFmt formatCode="#,##0.00" sourceLinked="0"/>
        <c:tickLblPos val="nextTo"/>
        <c:crossAx val="47004672"/>
        <c:crosses val="autoZero"/>
        <c:crossBetween val="between"/>
        <c:majorUnit val="0.05"/>
      </c:valAx>
    </c:plotArea>
    <c:legend>
      <c:legendPos val="r"/>
      <c:legendEntry>
        <c:idx val="0"/>
        <c:delete val="1"/>
      </c:legendEntry>
      <c:layout>
        <c:manualLayout>
          <c:xMode val="edge"/>
          <c:yMode val="edge"/>
          <c:x val="0.36401377952756003"/>
          <c:y val="0.1453915135608049"/>
          <c:w val="0.4637639982502188"/>
          <c:h val="0.13965660542432196"/>
        </c:manualLayout>
      </c:layout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autoTitleDeleted val="1"/>
    <c:plotArea>
      <c:layout>
        <c:manualLayout>
          <c:layoutTarget val="inner"/>
          <c:xMode val="edge"/>
          <c:yMode val="edge"/>
          <c:x val="9.1419072615923011E-2"/>
          <c:y val="5.1400554097404488E-2"/>
          <c:w val="0.88313648293963221"/>
          <c:h val="0.76084135316418877"/>
        </c:manualLayout>
      </c:layout>
      <c:lineChart>
        <c:grouping val="standard"/>
        <c:ser>
          <c:idx val="0"/>
          <c:order val="0"/>
          <c:tx>
            <c:v>Preço relativo do investimento, p (2000=1,0)</c:v>
          </c:tx>
          <c:marker>
            <c:symbol val="none"/>
          </c:marker>
          <c:cat>
            <c:numRef>
              <c:f>Plan1!$A$5:$A$68</c:f>
              <c:numCache>
                <c:formatCode>General</c:formatCode>
                <c:ptCount val="64"/>
                <c:pt idx="0">
                  <c:v>1947</c:v>
                </c:pt>
                <c:pt idx="1">
                  <c:v>1948</c:v>
                </c:pt>
                <c:pt idx="2">
                  <c:v>1949</c:v>
                </c:pt>
                <c:pt idx="3">
                  <c:v>1950</c:v>
                </c:pt>
                <c:pt idx="4">
                  <c:v>1951</c:v>
                </c:pt>
                <c:pt idx="5">
                  <c:v>1952</c:v>
                </c:pt>
                <c:pt idx="6">
                  <c:v>1953</c:v>
                </c:pt>
                <c:pt idx="7">
                  <c:v>1954</c:v>
                </c:pt>
                <c:pt idx="8">
                  <c:v>1955</c:v>
                </c:pt>
                <c:pt idx="9">
                  <c:v>1956</c:v>
                </c:pt>
                <c:pt idx="10">
                  <c:v>1957</c:v>
                </c:pt>
                <c:pt idx="11">
                  <c:v>1958</c:v>
                </c:pt>
                <c:pt idx="12">
                  <c:v>1959</c:v>
                </c:pt>
                <c:pt idx="13">
                  <c:v>1960</c:v>
                </c:pt>
                <c:pt idx="14">
                  <c:v>1961</c:v>
                </c:pt>
                <c:pt idx="15">
                  <c:v>1962</c:v>
                </c:pt>
                <c:pt idx="16">
                  <c:v>1963</c:v>
                </c:pt>
                <c:pt idx="17">
                  <c:v>1964</c:v>
                </c:pt>
                <c:pt idx="18">
                  <c:v>1965</c:v>
                </c:pt>
                <c:pt idx="19">
                  <c:v>1966</c:v>
                </c:pt>
                <c:pt idx="20">
                  <c:v>1967</c:v>
                </c:pt>
                <c:pt idx="21">
                  <c:v>1968</c:v>
                </c:pt>
                <c:pt idx="22">
                  <c:v>1969</c:v>
                </c:pt>
                <c:pt idx="23">
                  <c:v>1970</c:v>
                </c:pt>
                <c:pt idx="24">
                  <c:v>1971</c:v>
                </c:pt>
                <c:pt idx="25">
                  <c:v>1972</c:v>
                </c:pt>
                <c:pt idx="26">
                  <c:v>1973</c:v>
                </c:pt>
                <c:pt idx="27">
                  <c:v>1974</c:v>
                </c:pt>
                <c:pt idx="28">
                  <c:v>1975</c:v>
                </c:pt>
                <c:pt idx="29">
                  <c:v>1976</c:v>
                </c:pt>
                <c:pt idx="30">
                  <c:v>1977</c:v>
                </c:pt>
                <c:pt idx="31">
                  <c:v>1978</c:v>
                </c:pt>
                <c:pt idx="32">
                  <c:v>1979</c:v>
                </c:pt>
                <c:pt idx="33">
                  <c:v>1980</c:v>
                </c:pt>
                <c:pt idx="34">
                  <c:v>1981</c:v>
                </c:pt>
                <c:pt idx="35">
                  <c:v>1982</c:v>
                </c:pt>
                <c:pt idx="36">
                  <c:v>1983</c:v>
                </c:pt>
                <c:pt idx="37">
                  <c:v>1984</c:v>
                </c:pt>
                <c:pt idx="38">
                  <c:v>1985</c:v>
                </c:pt>
                <c:pt idx="39">
                  <c:v>1986</c:v>
                </c:pt>
                <c:pt idx="40">
                  <c:v>1987</c:v>
                </c:pt>
                <c:pt idx="41">
                  <c:v>1988</c:v>
                </c:pt>
                <c:pt idx="42">
                  <c:v>1989</c:v>
                </c:pt>
                <c:pt idx="43">
                  <c:v>1990</c:v>
                </c:pt>
                <c:pt idx="44">
                  <c:v>1991</c:v>
                </c:pt>
                <c:pt idx="45">
                  <c:v>1992</c:v>
                </c:pt>
                <c:pt idx="46">
                  <c:v>1993</c:v>
                </c:pt>
                <c:pt idx="47">
                  <c:v>1994</c:v>
                </c:pt>
                <c:pt idx="48">
                  <c:v>1995</c:v>
                </c:pt>
                <c:pt idx="49">
                  <c:v>1996</c:v>
                </c:pt>
                <c:pt idx="50">
                  <c:v>1997</c:v>
                </c:pt>
                <c:pt idx="51">
                  <c:v>1998</c:v>
                </c:pt>
                <c:pt idx="52">
                  <c:v>1999</c:v>
                </c:pt>
                <c:pt idx="53">
                  <c:v>2000</c:v>
                </c:pt>
                <c:pt idx="54">
                  <c:v>2001</c:v>
                </c:pt>
                <c:pt idx="55">
                  <c:v>2002</c:v>
                </c:pt>
                <c:pt idx="56">
                  <c:v>2003</c:v>
                </c:pt>
                <c:pt idx="57">
                  <c:v>2004</c:v>
                </c:pt>
                <c:pt idx="58">
                  <c:v>2005</c:v>
                </c:pt>
                <c:pt idx="59">
                  <c:v>2006</c:v>
                </c:pt>
                <c:pt idx="60">
                  <c:v>2007</c:v>
                </c:pt>
                <c:pt idx="61">
                  <c:v>2008</c:v>
                </c:pt>
                <c:pt idx="62">
                  <c:v>2009</c:v>
                </c:pt>
                <c:pt idx="63">
                  <c:v>2010</c:v>
                </c:pt>
              </c:numCache>
            </c:numRef>
          </c:cat>
          <c:val>
            <c:numRef>
              <c:f>Plan1!$L$5:$L$68</c:f>
              <c:numCache>
                <c:formatCode>0.000</c:formatCode>
                <c:ptCount val="64"/>
                <c:pt idx="0">
                  <c:v>0.64650552540510564</c:v>
                </c:pt>
                <c:pt idx="1">
                  <c:v>0.59997854336860357</c:v>
                </c:pt>
                <c:pt idx="2">
                  <c:v>0.59169232685780659</c:v>
                </c:pt>
                <c:pt idx="3">
                  <c:v>0.57230608679903006</c:v>
                </c:pt>
                <c:pt idx="4">
                  <c:v>0.5767680582610617</c:v>
                </c:pt>
                <c:pt idx="5">
                  <c:v>0.54642761578881471</c:v>
                </c:pt>
                <c:pt idx="6">
                  <c:v>0.6124292368076858</c:v>
                </c:pt>
                <c:pt idx="7">
                  <c:v>0.65125217783342404</c:v>
                </c:pt>
                <c:pt idx="8">
                  <c:v>0.62561063005561712</c:v>
                </c:pt>
                <c:pt idx="9">
                  <c:v>0.62542304781182367</c:v>
                </c:pt>
                <c:pt idx="10">
                  <c:v>0.60110956070598676</c:v>
                </c:pt>
                <c:pt idx="11">
                  <c:v>0.69236988256589105</c:v>
                </c:pt>
                <c:pt idx="12">
                  <c:v>0.70053259788566646</c:v>
                </c:pt>
                <c:pt idx="13">
                  <c:v>0.68078637944607379</c:v>
                </c:pt>
                <c:pt idx="14">
                  <c:v>0.71857798960530372</c:v>
                </c:pt>
                <c:pt idx="15">
                  <c:v>0.78607992420810846</c:v>
                </c:pt>
                <c:pt idx="16">
                  <c:v>0.8058899619513884</c:v>
                </c:pt>
                <c:pt idx="17">
                  <c:v>0.75216541407616888</c:v>
                </c:pt>
                <c:pt idx="18">
                  <c:v>0.69007848477851252</c:v>
                </c:pt>
                <c:pt idx="19">
                  <c:v>0.6660793362556009</c:v>
                </c:pt>
                <c:pt idx="20">
                  <c:v>0.68485297381750654</c:v>
                </c:pt>
                <c:pt idx="21">
                  <c:v>0.69778425112850651</c:v>
                </c:pt>
                <c:pt idx="22">
                  <c:v>0.71448343585608398</c:v>
                </c:pt>
                <c:pt idx="23">
                  <c:v>0.7328764687923901</c:v>
                </c:pt>
                <c:pt idx="24">
                  <c:v>0.74773092777750905</c:v>
                </c:pt>
                <c:pt idx="25">
                  <c:v>0.7324434373105041</c:v>
                </c:pt>
                <c:pt idx="26">
                  <c:v>0.69117197718349421</c:v>
                </c:pt>
                <c:pt idx="27">
                  <c:v>0.7078842058897804</c:v>
                </c:pt>
                <c:pt idx="28">
                  <c:v>0.72448152933172594</c:v>
                </c:pt>
                <c:pt idx="29">
                  <c:v>0.71720665476514711</c:v>
                </c:pt>
                <c:pt idx="30">
                  <c:v>0.72507814163777728</c:v>
                </c:pt>
                <c:pt idx="31">
                  <c:v>0.75792226540601959</c:v>
                </c:pt>
                <c:pt idx="32">
                  <c:v>0.81721554271903418</c:v>
                </c:pt>
                <c:pt idx="33">
                  <c:v>0.7931987042915386</c:v>
                </c:pt>
                <c:pt idx="34">
                  <c:v>0.89205948537195434</c:v>
                </c:pt>
                <c:pt idx="35">
                  <c:v>0.91263069150061549</c:v>
                </c:pt>
                <c:pt idx="36">
                  <c:v>0.91821557147203137</c:v>
                </c:pt>
                <c:pt idx="37">
                  <c:v>0.91940948212913354</c:v>
                </c:pt>
                <c:pt idx="38">
                  <c:v>0.86868365427201699</c:v>
                </c:pt>
                <c:pt idx="39">
                  <c:v>0.84633408518996089</c:v>
                </c:pt>
                <c:pt idx="40">
                  <c:v>1.0284959088018542</c:v>
                </c:pt>
                <c:pt idx="41">
                  <c:v>1.1350199693776848</c:v>
                </c:pt>
                <c:pt idx="42">
                  <c:v>1.2777432626715293</c:v>
                </c:pt>
                <c:pt idx="43">
                  <c:v>1.0551902250808851</c:v>
                </c:pt>
                <c:pt idx="44">
                  <c:v>0.98046038864431972</c:v>
                </c:pt>
                <c:pt idx="45">
                  <c:v>1.0632511235404387</c:v>
                </c:pt>
                <c:pt idx="46">
                  <c:v>1.0954360792645024</c:v>
                </c:pt>
                <c:pt idx="47">
                  <c:v>1.086643852022406</c:v>
                </c:pt>
                <c:pt idx="48">
                  <c:v>1.0471444887675043</c:v>
                </c:pt>
                <c:pt idx="49">
                  <c:v>0.97027769198800995</c:v>
                </c:pt>
                <c:pt idx="50">
                  <c:v>0.9497978363571169</c:v>
                </c:pt>
                <c:pt idx="51">
                  <c:v>0.93137592268567704</c:v>
                </c:pt>
                <c:pt idx="52">
                  <c:v>0.93845853148166558</c:v>
                </c:pt>
                <c:pt idx="53">
                  <c:v>1</c:v>
                </c:pt>
                <c:pt idx="54">
                  <c:v>1.0226371334368654</c:v>
                </c:pt>
                <c:pt idx="55">
                  <c:v>1.0658260015980845</c:v>
                </c:pt>
                <c:pt idx="56">
                  <c:v>1.0535083931114078</c:v>
                </c:pt>
                <c:pt idx="57">
                  <c:v>1.0752932728712916</c:v>
                </c:pt>
                <c:pt idx="58">
                  <c:v>1.0599381678349509</c:v>
                </c:pt>
                <c:pt idx="59">
                  <c:v>1.0349332139974736</c:v>
                </c:pt>
                <c:pt idx="60">
                  <c:v>1.0194646337897417</c:v>
                </c:pt>
                <c:pt idx="61">
                  <c:v>1.0340109301199301</c:v>
                </c:pt>
                <c:pt idx="62">
                  <c:v>1.0153267209256844</c:v>
                </c:pt>
                <c:pt idx="63">
                  <c:v>0.9749218746303796</c:v>
                </c:pt>
              </c:numCache>
            </c:numRef>
          </c:val>
        </c:ser>
        <c:marker val="1"/>
        <c:axId val="47039232"/>
        <c:axId val="47040768"/>
      </c:lineChart>
      <c:catAx>
        <c:axId val="47039232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/>
            </a:pPr>
            <a:endParaRPr lang="pt-BR"/>
          </a:p>
        </c:txPr>
        <c:crossAx val="47040768"/>
        <c:crosses val="autoZero"/>
        <c:auto val="1"/>
        <c:lblAlgn val="ctr"/>
        <c:lblOffset val="100"/>
      </c:catAx>
      <c:valAx>
        <c:axId val="47040768"/>
        <c:scaling>
          <c:orientation val="minMax"/>
          <c:max val="1.3"/>
          <c:min val="0.5"/>
        </c:scaling>
        <c:axPos val="l"/>
        <c:majorGridlines/>
        <c:numFmt formatCode="0.0" sourceLinked="0"/>
        <c:tickLblPos val="nextTo"/>
        <c:crossAx val="47039232"/>
        <c:crosses val="autoZero"/>
        <c:crossBetween val="between"/>
        <c:majorUnit val="0.1"/>
      </c:valAx>
    </c:plotArea>
    <c:legend>
      <c:legendPos val="r"/>
      <c:layout>
        <c:manualLayout>
          <c:xMode val="edge"/>
          <c:yMode val="edge"/>
          <c:x val="0.13288888888888889"/>
          <c:y val="6.8868839311752694E-2"/>
          <c:w val="0.43377777777777804"/>
          <c:h val="0.25115084572761737"/>
        </c:manualLayout>
      </c:layout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autoTitleDeleted val="1"/>
    <c:plotArea>
      <c:layout>
        <c:manualLayout>
          <c:layoutTarget val="inner"/>
          <c:xMode val="edge"/>
          <c:yMode val="edge"/>
          <c:x val="9.0266185476815392E-2"/>
          <c:y val="5.1400554097404488E-2"/>
          <c:w val="0.8889560367454068"/>
          <c:h val="0.77468394575678068"/>
        </c:manualLayout>
      </c:layout>
      <c:lineChart>
        <c:grouping val="standard"/>
        <c:ser>
          <c:idx val="0"/>
          <c:order val="0"/>
          <c:tx>
            <c:v>Crescimento do PIB e taxa de investimento (%)</c:v>
          </c:tx>
          <c:marker>
            <c:symbol val="none"/>
          </c:marker>
          <c:cat>
            <c:numRef>
              <c:f>Plan3!$A$2:$A$11</c:f>
              <c:numCache>
                <c:formatCode>General</c:formatCode>
                <c:ptCount val="10"/>
                <c:pt idx="0">
                  <c:v>0.16</c:v>
                </c:pt>
                <c:pt idx="1">
                  <c:v>0.17</c:v>
                </c:pt>
                <c:pt idx="2">
                  <c:v>0.18000000000000002</c:v>
                </c:pt>
                <c:pt idx="3">
                  <c:v>0.19</c:v>
                </c:pt>
                <c:pt idx="4">
                  <c:v>0.2</c:v>
                </c:pt>
                <c:pt idx="5">
                  <c:v>0.21000000000000002</c:v>
                </c:pt>
                <c:pt idx="6">
                  <c:v>0.22</c:v>
                </c:pt>
                <c:pt idx="7">
                  <c:v>0.23</c:v>
                </c:pt>
                <c:pt idx="8">
                  <c:v>0.24000000000000002</c:v>
                </c:pt>
                <c:pt idx="9">
                  <c:v>0.25</c:v>
                </c:pt>
              </c:numCache>
            </c:numRef>
          </c:cat>
          <c:val>
            <c:numRef>
              <c:f>Plan3!$B$2:$B$11</c:f>
              <c:numCache>
                <c:formatCode>General</c:formatCode>
                <c:ptCount val="10"/>
                <c:pt idx="0">
                  <c:v>2.8000000000000001E-2</c:v>
                </c:pt>
                <c:pt idx="1">
                  <c:v>3.2000000000000008E-2</c:v>
                </c:pt>
                <c:pt idx="2">
                  <c:v>3.5999999999999997E-2</c:v>
                </c:pt>
                <c:pt idx="3">
                  <c:v>4.0000000000000008E-2</c:v>
                </c:pt>
                <c:pt idx="4">
                  <c:v>4.3999999999999997E-2</c:v>
                </c:pt>
                <c:pt idx="5">
                  <c:v>4.7000000000000007E-2</c:v>
                </c:pt>
                <c:pt idx="6">
                  <c:v>5.1000000000000004E-2</c:v>
                </c:pt>
                <c:pt idx="7">
                  <c:v>5.5000000000000007E-2</c:v>
                </c:pt>
                <c:pt idx="8">
                  <c:v>5.9000000000000004E-2</c:v>
                </c:pt>
                <c:pt idx="9">
                  <c:v>6.3E-2</c:v>
                </c:pt>
              </c:numCache>
            </c:numRef>
          </c:val>
        </c:ser>
        <c:marker val="1"/>
        <c:axId val="47073152"/>
        <c:axId val="47074688"/>
      </c:lineChart>
      <c:catAx>
        <c:axId val="47073152"/>
        <c:scaling>
          <c:orientation val="minMax"/>
        </c:scaling>
        <c:axPos val="b"/>
        <c:numFmt formatCode="0%" sourceLinked="0"/>
        <c:tickLblPos val="nextTo"/>
        <c:txPr>
          <a:bodyPr rot="-5400000" vert="horz"/>
          <a:lstStyle/>
          <a:p>
            <a:pPr>
              <a:defRPr/>
            </a:pPr>
            <a:endParaRPr lang="pt-BR"/>
          </a:p>
        </c:txPr>
        <c:crossAx val="47074688"/>
        <c:crosses val="autoZero"/>
        <c:auto val="1"/>
        <c:lblAlgn val="ctr"/>
        <c:lblOffset val="100"/>
      </c:catAx>
      <c:valAx>
        <c:axId val="47074688"/>
        <c:scaling>
          <c:orientation val="minMax"/>
          <c:min val="2.0000000000000011E-2"/>
        </c:scaling>
        <c:axPos val="l"/>
        <c:majorGridlines/>
        <c:numFmt formatCode="0%" sourceLinked="0"/>
        <c:tickLblPos val="nextTo"/>
        <c:crossAx val="47073152"/>
        <c:crosses val="autoZero"/>
        <c:crossBetween val="between"/>
        <c:majorUnit val="1.0000000000000005E-2"/>
      </c:valAx>
    </c:plotArea>
    <c:legend>
      <c:legendPos val="r"/>
      <c:layout>
        <c:manualLayout>
          <c:xMode val="edge"/>
          <c:yMode val="edge"/>
          <c:x val="0.11255555555555556"/>
          <c:y val="5.4979950422863806E-2"/>
          <c:w val="0.52633333333333332"/>
          <c:h val="0.22412405170670721"/>
        </c:manualLayout>
      </c:layout>
      <c:txPr>
        <a:bodyPr/>
        <a:lstStyle/>
        <a:p>
          <a:pPr>
            <a:defRPr sz="1400"/>
          </a:pPr>
          <a:endParaRPr lang="pt-BR"/>
        </a:p>
      </c:txPr>
    </c:legend>
    <c:plotVisOnly val="1"/>
  </c:chart>
  <c:txPr>
    <a:bodyPr/>
    <a:lstStyle/>
    <a:p>
      <a:pPr>
        <a:defRPr sz="1200"/>
      </a:pPr>
      <a:endParaRPr lang="pt-BR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3AAC5-A971-4461-944C-F89F0DFA91BE}" type="datetimeFigureOut">
              <a:rPr lang="pt-BR" smtClean="0"/>
              <a:pPr/>
              <a:t>24/08/2011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E1B62-B093-4D5A-B98A-ACCC24BBA5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772400" cy="2475706"/>
          </a:xfrm>
        </p:spPr>
        <p:txBody>
          <a:bodyPr>
            <a:normAutofit fontScale="90000"/>
          </a:bodyPr>
          <a:lstStyle/>
          <a:p>
            <a:r>
              <a:rPr lang="pt-BR" sz="5300" smtClean="0"/>
              <a:t>POR QUE </a:t>
            </a:r>
            <a:r>
              <a:rPr lang="pt-BR" sz="5300" dirty="0" smtClean="0"/>
              <a:t>NÃO VOLTA </a:t>
            </a:r>
            <a:br>
              <a:rPr lang="pt-BR" sz="5300" dirty="0" smtClean="0"/>
            </a:br>
            <a:r>
              <a:rPr lang="pt-BR" sz="5300" dirty="0" smtClean="0"/>
              <a:t>O </a:t>
            </a:r>
            <a:r>
              <a:rPr lang="pt-BR" sz="5300" smtClean="0"/>
              <a:t>ALTO CRESCIMENTO?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4000" dirty="0" smtClean="0"/>
              <a:t>Edmar L. </a:t>
            </a:r>
            <a:r>
              <a:rPr lang="pt-BR" sz="4000" dirty="0" err="1" smtClean="0"/>
              <a:t>Bacha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t-BR" smtClean="0"/>
              <a:t>Apresentação para o Seminário </a:t>
            </a:r>
          </a:p>
          <a:p>
            <a:r>
              <a:rPr lang="pt-BR" smtClean="0"/>
              <a:t>Transição Incompleta e </a:t>
            </a:r>
          </a:p>
          <a:p>
            <a:r>
              <a:rPr lang="pt-BR" smtClean="0"/>
              <a:t>Dilemas da Macroeconomia Brasileira</a:t>
            </a:r>
          </a:p>
          <a:p>
            <a:r>
              <a:rPr lang="pt-BR" smtClean="0"/>
              <a:t>iFHC </a:t>
            </a:r>
          </a:p>
          <a:p>
            <a:r>
              <a:rPr lang="pt-BR" smtClean="0"/>
              <a:t>São Paulo, 25/08/2011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3600" dirty="0" smtClean="0"/>
              <a:t>DEPOIS DO COLAPSO EM 1981, UMA MODESTA RETOMADA A PARTIR DE 1993</a:t>
            </a:r>
            <a:endParaRPr lang="pt-BR" sz="36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UM MODELO SIMPLES SIMPLIFICADO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BR" dirty="0"/>
              <a:t>A partir de uma relação entre o PIB e o estoque de capital (em termos reais):</a:t>
            </a:r>
          </a:p>
          <a:p>
            <a:pPr>
              <a:buNone/>
            </a:pPr>
            <a:r>
              <a:rPr lang="pt-BR" dirty="0" smtClean="0"/>
              <a:t>	</a:t>
            </a:r>
            <a:r>
              <a:rPr lang="pt-BR" dirty="0"/>
              <a:t>	</a:t>
            </a:r>
            <a:r>
              <a:rPr lang="pt-BR" dirty="0" smtClean="0"/>
              <a:t>	PIB </a:t>
            </a:r>
            <a:r>
              <a:rPr lang="pt-BR" dirty="0"/>
              <a:t>= v.K</a:t>
            </a:r>
          </a:p>
          <a:p>
            <a:r>
              <a:rPr lang="pt-BR" dirty="0"/>
              <a:t>E da igualdade entre o valor da formação de </a:t>
            </a:r>
            <a:r>
              <a:rPr lang="pt-BR" dirty="0" smtClean="0"/>
              <a:t>capital e </a:t>
            </a:r>
            <a:r>
              <a:rPr lang="pt-BR" dirty="0"/>
              <a:t>seu financiamento (ou entre investimento </a:t>
            </a:r>
            <a:r>
              <a:rPr lang="pt-BR" dirty="0" smtClean="0"/>
              <a:t> e a soma da poupança doméstica e externa):</a:t>
            </a:r>
            <a:endParaRPr lang="pt-BR" dirty="0"/>
          </a:p>
          <a:p>
            <a:pPr>
              <a:buNone/>
            </a:pPr>
            <a:r>
              <a:rPr lang="pt-BR" dirty="0"/>
              <a:t>		</a:t>
            </a:r>
            <a:r>
              <a:rPr lang="pt-BR" dirty="0" smtClean="0"/>
              <a:t>	</a:t>
            </a:r>
            <a:r>
              <a:rPr lang="pt-BR" dirty="0" err="1" smtClean="0"/>
              <a:t>P</a:t>
            </a:r>
            <a:r>
              <a:rPr lang="pt-BR" baseline="-25000" dirty="0" err="1" smtClean="0"/>
              <a:t>k</a:t>
            </a:r>
            <a:r>
              <a:rPr lang="pt-BR" dirty="0"/>
              <a:t>.∆K = </a:t>
            </a:r>
            <a:r>
              <a:rPr lang="pt-BR" dirty="0" err="1"/>
              <a:t>S</a:t>
            </a:r>
            <a:r>
              <a:rPr lang="pt-BR" baseline="-25000" dirty="0" err="1"/>
              <a:t>d</a:t>
            </a:r>
            <a:r>
              <a:rPr lang="pt-BR" baseline="-25000" dirty="0"/>
              <a:t> </a:t>
            </a:r>
            <a:r>
              <a:rPr lang="pt-BR" dirty="0"/>
              <a:t>+ </a:t>
            </a:r>
            <a:r>
              <a:rPr lang="pt-BR" dirty="0" err="1"/>
              <a:t>S</a:t>
            </a:r>
            <a:r>
              <a:rPr lang="pt-BR" baseline="-25000" dirty="0" err="1"/>
              <a:t>f</a:t>
            </a:r>
            <a:endParaRPr lang="pt-BR" dirty="0"/>
          </a:p>
          <a:p>
            <a:r>
              <a:rPr lang="pt-BR" dirty="0"/>
              <a:t>É possível deduzir uma fórmula simples para o crescimento do PIB: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/>
              <a:t>	</a:t>
            </a:r>
            <a:r>
              <a:rPr lang="en-US" dirty="0" smtClean="0"/>
              <a:t>	∆</a:t>
            </a:r>
            <a:r>
              <a:rPr lang="en-US" dirty="0"/>
              <a:t>PIB/PIB = v.(1/p).(</a:t>
            </a:r>
            <a:r>
              <a:rPr lang="en-US" dirty="0" err="1"/>
              <a:t>s</a:t>
            </a:r>
            <a:r>
              <a:rPr lang="en-US" baseline="-25000" dirty="0" err="1"/>
              <a:t>d</a:t>
            </a:r>
            <a:r>
              <a:rPr lang="en-US" baseline="-25000" dirty="0"/>
              <a:t> </a:t>
            </a:r>
            <a:r>
              <a:rPr lang="en-US" dirty="0"/>
              <a:t>+</a:t>
            </a:r>
            <a:r>
              <a:rPr lang="en-US" dirty="0" err="1"/>
              <a:t>s</a:t>
            </a:r>
            <a:r>
              <a:rPr lang="en-US" baseline="-25000" dirty="0" err="1"/>
              <a:t>f</a:t>
            </a:r>
            <a:r>
              <a:rPr lang="en-US" dirty="0"/>
              <a:t>)</a:t>
            </a:r>
            <a:endParaRPr lang="pt-BR" dirty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 ECONOMIA FICOU MAIS ‘PESADA’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O INVESTIMENTO FICOU MAIS CARO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8" name="Gráfico 7"/>
          <p:cNvGraphicFramePr/>
          <p:nvPr/>
        </p:nvGraphicFramePr>
        <p:xfrm>
          <a:off x="642910" y="1643050"/>
          <a:ext cx="7929618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 A POUPANÇA DIMINUIU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t-BR" dirty="0" err="1"/>
              <a:t>Periodo</a:t>
            </a:r>
            <a:r>
              <a:rPr lang="pt-BR" dirty="0" smtClean="0"/>
              <a:t> 	</a:t>
            </a:r>
            <a:r>
              <a:rPr lang="pt-BR" dirty="0" err="1" smtClean="0"/>
              <a:t>Poup</a:t>
            </a:r>
            <a:r>
              <a:rPr lang="pt-BR" dirty="0"/>
              <a:t>. </a:t>
            </a:r>
            <a:r>
              <a:rPr lang="pt-BR" dirty="0" err="1"/>
              <a:t>Ext</a:t>
            </a:r>
            <a:r>
              <a:rPr lang="pt-BR" dirty="0" smtClean="0"/>
              <a:t> 	</a:t>
            </a:r>
            <a:r>
              <a:rPr lang="pt-BR" dirty="0" err="1" smtClean="0"/>
              <a:t>Poup</a:t>
            </a:r>
            <a:r>
              <a:rPr lang="pt-BR" dirty="0"/>
              <a:t>. Dom.</a:t>
            </a:r>
            <a:r>
              <a:rPr lang="pt-BR" dirty="0" smtClean="0"/>
              <a:t> 	</a:t>
            </a:r>
            <a:r>
              <a:rPr lang="pt-BR" dirty="0" err="1" smtClean="0"/>
              <a:t>Poup</a:t>
            </a:r>
            <a:r>
              <a:rPr lang="pt-BR" dirty="0" smtClean="0"/>
              <a:t>.</a:t>
            </a:r>
            <a:r>
              <a:rPr lang="pt-BR" dirty="0" err="1" smtClean="0"/>
              <a:t>Tot</a:t>
            </a:r>
            <a:r>
              <a:rPr lang="pt-BR" dirty="0"/>
              <a:t>.</a:t>
            </a:r>
            <a:r>
              <a:rPr lang="pt-BR" dirty="0" smtClean="0"/>
              <a:t> 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1970-73 		2,7 		18,6 		21,3 </a:t>
            </a:r>
          </a:p>
          <a:p>
            <a:pPr>
              <a:buNone/>
            </a:pPr>
            <a:r>
              <a:rPr lang="pt-BR" dirty="0" smtClean="0"/>
              <a:t>1974-80 		4,7 		18,9 		23,6 </a:t>
            </a:r>
          </a:p>
          <a:p>
            <a:pPr>
              <a:buNone/>
            </a:pPr>
            <a:r>
              <a:rPr lang="pt-BR" dirty="0" smtClean="0"/>
              <a:t>2000-10 		</a:t>
            </a:r>
            <a:r>
              <a:rPr lang="pt-BR" dirty="0" smtClean="0"/>
              <a:t>1,2 </a:t>
            </a:r>
            <a:r>
              <a:rPr lang="pt-BR" dirty="0" smtClean="0"/>
              <a:t>		</a:t>
            </a:r>
            <a:r>
              <a:rPr lang="pt-BR" dirty="0" smtClean="0"/>
              <a:t>16,4 </a:t>
            </a:r>
            <a:r>
              <a:rPr lang="pt-BR" dirty="0" smtClean="0"/>
              <a:t>		</a:t>
            </a:r>
            <a:r>
              <a:rPr lang="pt-BR" dirty="0" smtClean="0"/>
              <a:t>17,6 </a:t>
            </a:r>
            <a:endParaRPr lang="pt-BR" dirty="0" smtClean="0"/>
          </a:p>
          <a:p>
            <a:pPr>
              <a:buNone/>
            </a:pPr>
            <a:r>
              <a:rPr lang="pt-BR" dirty="0" smtClean="0"/>
              <a:t>2010			2,7		16,6		19,3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CONCLUSÃO: 4% É O NOVO ‘NORMAL’</a:t>
            </a:r>
            <a:endParaRPr lang="pt-BR" dirty="0"/>
          </a:p>
        </p:txBody>
      </p:sp>
      <p:graphicFrame>
        <p:nvGraphicFramePr>
          <p:cNvPr id="9" name="Espaço Reservado para Conteúdo 8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57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1785926"/>
            <a:ext cx="8229600" cy="4525963"/>
          </a:xfrm>
        </p:spPr>
        <p:txBody>
          <a:bodyPr/>
          <a:lstStyle/>
          <a:p>
            <a:r>
              <a:rPr lang="pt-BR" dirty="0" smtClean="0"/>
              <a:t>Bacha, E. L. e Bonelli, R. (2005) “Uma Interpretação das Causas da Desaceleração Econômica do Brasil”, </a:t>
            </a:r>
            <a:r>
              <a:rPr lang="pt-BR" u="sng" dirty="0" smtClean="0"/>
              <a:t>Revista de Economia Política</a:t>
            </a:r>
            <a:r>
              <a:rPr lang="pt-BR" dirty="0" smtClean="0"/>
              <a:t>, Julho-Setembro.</a:t>
            </a:r>
          </a:p>
          <a:p>
            <a:endParaRPr lang="pt-BR" dirty="0" smtClean="0"/>
          </a:p>
          <a:p>
            <a:r>
              <a:rPr lang="pt-BR" dirty="0" smtClean="0"/>
              <a:t>Bonelli, R. e Bacha, E. L. (2011) “Crescimento Brasileiro Revisitado”, </a:t>
            </a:r>
            <a:r>
              <a:rPr lang="pt-BR" smtClean="0"/>
              <a:t>em processamento.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137</Words>
  <Application>Microsoft Office PowerPoint</Application>
  <PresentationFormat>Apresentação na tela 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POR QUE NÃO VOLTA  O ALTO CRESCIMENTO?  Edmar L. Bacha </vt:lpstr>
      <vt:lpstr>DEPOIS DO COLAPSO EM 1981, UMA MODESTA RETOMADA A PARTIR DE 1993</vt:lpstr>
      <vt:lpstr>UM MODELO SIMPLES SIMPLIFICADO</vt:lpstr>
      <vt:lpstr>A ECONOMIA FICOU MAIS ‘PESADA’</vt:lpstr>
      <vt:lpstr>O INVESTIMENTO FICOU MAIS CARO</vt:lpstr>
      <vt:lpstr>E A POUPANÇA DIMINUIU</vt:lpstr>
      <vt:lpstr>CONCLUSÃO: 4% É O NOVO ‘NORMAL’</vt:lpstr>
      <vt:lpstr>Referências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 QUE NÃO VOLTA  O ALTO CRESCIMENTO  Edmar L. Bacha</dc:title>
  <dc:creator>Edmar</dc:creator>
  <cp:lastModifiedBy>Edmar</cp:lastModifiedBy>
  <cp:revision>20</cp:revision>
  <dcterms:created xsi:type="dcterms:W3CDTF">2011-08-23T19:36:37Z</dcterms:created>
  <dcterms:modified xsi:type="dcterms:W3CDTF">2011-08-24T16:48:42Z</dcterms:modified>
</cp:coreProperties>
</file>